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50" r:id="rId2"/>
    <p:sldId id="257" r:id="rId3"/>
    <p:sldId id="342" r:id="rId4"/>
    <p:sldId id="359" r:id="rId5"/>
    <p:sldId id="322" r:id="rId6"/>
    <p:sldId id="323" r:id="rId7"/>
    <p:sldId id="324" r:id="rId8"/>
    <p:sldId id="325" r:id="rId9"/>
    <p:sldId id="326" r:id="rId10"/>
    <p:sldId id="360" r:id="rId11"/>
    <p:sldId id="327" r:id="rId12"/>
    <p:sldId id="329" r:id="rId13"/>
    <p:sldId id="330" r:id="rId14"/>
    <p:sldId id="332" r:id="rId15"/>
    <p:sldId id="333" r:id="rId16"/>
    <p:sldId id="334" r:id="rId17"/>
    <p:sldId id="335" r:id="rId18"/>
    <p:sldId id="336" r:id="rId19"/>
    <p:sldId id="337" r:id="rId20"/>
    <p:sldId id="338" r:id="rId21"/>
    <p:sldId id="339" r:id="rId22"/>
    <p:sldId id="340" r:id="rId23"/>
    <p:sldId id="343" r:id="rId24"/>
    <p:sldId id="344" r:id="rId25"/>
    <p:sldId id="351" r:id="rId26"/>
    <p:sldId id="352" r:id="rId27"/>
    <p:sldId id="353" r:id="rId28"/>
    <p:sldId id="354" r:id="rId29"/>
    <p:sldId id="345" r:id="rId30"/>
    <p:sldId id="355" r:id="rId31"/>
    <p:sldId id="361" r:id="rId32"/>
    <p:sldId id="358" r:id="rId33"/>
    <p:sldId id="357" r:id="rId34"/>
    <p:sldId id="341"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BC7"/>
    <a:srgbClr val="9E3126"/>
    <a:srgbClr val="304753"/>
    <a:srgbClr val="00B3C4"/>
    <a:srgbClr val="90B6CB"/>
    <a:srgbClr val="294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112" d="100"/>
          <a:sy n="112" d="100"/>
        </p:scale>
        <p:origin x="330" y="96"/>
      </p:cViewPr>
      <p:guideLst/>
    </p:cSldViewPr>
  </p:slid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2BDA4DD-3831-4A5B-BFF4-C4662092D704}" type="datetimeFigureOut">
              <a:rPr lang="en-US" smtClean="0"/>
              <a:t>2/2/2026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2C1DE4-936F-4082-83A8-9CCB1D88BD8B}" type="slidenum">
              <a:rPr lang="en-US" smtClean="0"/>
              <a:t>‹nr.›</a:t>
            </a:fld>
            <a:endParaRPr lang="en-US"/>
          </a:p>
        </p:txBody>
      </p:sp>
    </p:spTree>
    <p:extLst>
      <p:ext uri="{BB962C8B-B14F-4D97-AF65-F5344CB8AC3E}">
        <p14:creationId xmlns:p14="http://schemas.microsoft.com/office/powerpoint/2010/main" val="212085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9B32D5-3E2C-47CE-ADCE-25EDB5B3829F}"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593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856814"/>
            <a:ext cx="12192000" cy="2029455"/>
          </a:xfrm>
        </p:spPr>
        <p:txBody>
          <a:bodyPr anchor="ctr">
            <a:normAutofit/>
          </a:bodyPr>
          <a:lstStyle>
            <a:lvl1pPr algn="ctr">
              <a:defRPr sz="5400" b="0">
                <a:solidFill>
                  <a:srgbClr val="00B3C4"/>
                </a:solidFill>
              </a:defRPr>
            </a:lvl1pPr>
          </a:lstStyle>
          <a:p>
            <a:r>
              <a:rPr lang="en-US" dirty="0"/>
              <a:t>Click Master title</a:t>
            </a:r>
          </a:p>
        </p:txBody>
      </p:sp>
      <p:sp>
        <p:nvSpPr>
          <p:cNvPr id="3" name="Subtitle 2"/>
          <p:cNvSpPr>
            <a:spLocks noGrp="1"/>
          </p:cNvSpPr>
          <p:nvPr>
            <p:ph type="subTitle" idx="1"/>
          </p:nvPr>
        </p:nvSpPr>
        <p:spPr>
          <a:xfrm>
            <a:off x="0" y="4172989"/>
            <a:ext cx="12192000" cy="1219351"/>
          </a:xfrm>
        </p:spPr>
        <p:txBody>
          <a:bodyPr/>
          <a:lstStyle>
            <a:lvl1pPr marL="0" indent="0" algn="ctr">
              <a:buNone/>
              <a:defRPr sz="2400" b="0">
                <a:solidFill>
                  <a:srgbClr val="3047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317715" y="6113965"/>
            <a:ext cx="2743200" cy="365125"/>
          </a:xfrm>
        </p:spPr>
        <p:txBody>
          <a:bodyPr/>
          <a:lstStyle/>
          <a:p>
            <a:fld id="{B1578817-B4F6-457E-9DD3-555898F5EF9B}" type="slidenum">
              <a:rPr lang="en-US" smtClean="0"/>
              <a:pPr/>
              <a:t>‹nr.›</a:t>
            </a:fld>
            <a:endParaRPr lang="en-US" dirty="0"/>
          </a:p>
        </p:txBody>
      </p:sp>
      <p:pic>
        <p:nvPicPr>
          <p:cNvPr id="6" name="Picture 5" descr="A close up of a sign&#10;&#10;Description automatically generated">
            <a:extLst>
              <a:ext uri="{FF2B5EF4-FFF2-40B4-BE49-F238E27FC236}">
                <a16:creationId xmlns:a16="http://schemas.microsoft.com/office/drawing/2014/main" id="{40D59E81-0221-9441-A6AD-93D5321094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0183" y="802576"/>
            <a:ext cx="2931634" cy="665226"/>
          </a:xfrm>
          <a:prstGeom prst="rect">
            <a:avLst/>
          </a:prstGeom>
        </p:spPr>
      </p:pic>
    </p:spTree>
    <p:extLst>
      <p:ext uri="{BB962C8B-B14F-4D97-AF65-F5344CB8AC3E}">
        <p14:creationId xmlns:p14="http://schemas.microsoft.com/office/powerpoint/2010/main" val="164663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rgbClr val="29455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B3C4"/>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Date Placeholder 3"/>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B1578817-B4F6-457E-9DD3-555898F5EF9B}" type="slidenum">
              <a:rPr lang="en-US" smtClean="0"/>
              <a:pPr/>
              <a:t>‹nr.›</a:t>
            </a:fld>
            <a:endParaRPr lang="en-US" dirty="0"/>
          </a:p>
        </p:txBody>
      </p:sp>
      <p:pic>
        <p:nvPicPr>
          <p:cNvPr id="8" name="Picture 7">
            <a:extLst>
              <a:ext uri="{FF2B5EF4-FFF2-40B4-BE49-F238E27FC236}">
                <a16:creationId xmlns:a16="http://schemas.microsoft.com/office/drawing/2014/main" id="{2B22022D-3A21-AE4B-A92B-0C96FAAEF2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6801" y="5383322"/>
            <a:ext cx="2465199" cy="1474678"/>
          </a:xfrm>
          <a:prstGeom prst="rect">
            <a:avLst/>
          </a:prstGeom>
        </p:spPr>
      </p:pic>
    </p:spTree>
    <p:extLst>
      <p:ext uri="{BB962C8B-B14F-4D97-AF65-F5344CB8AC3E}">
        <p14:creationId xmlns:p14="http://schemas.microsoft.com/office/powerpoint/2010/main" val="413181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95758" y="365125"/>
            <a:ext cx="11614688" cy="1325563"/>
          </a:xfrm>
        </p:spPr>
        <p:txBody>
          <a:bodyPr/>
          <a:lstStyle>
            <a:lvl1pPr>
              <a:defRPr>
                <a:solidFill>
                  <a:srgbClr val="90B6CB"/>
                </a:solidFill>
              </a:defRPr>
            </a:lvl1pPr>
          </a:lstStyle>
          <a:p>
            <a:r>
              <a:rPr lang="fr-FR"/>
              <a:t>Modifiez le style du titre</a:t>
            </a:r>
            <a:endParaRPr lang="en-US" dirty="0"/>
          </a:p>
        </p:txBody>
      </p:sp>
      <p:sp>
        <p:nvSpPr>
          <p:cNvPr id="3" name="Content Placeholder 2"/>
          <p:cNvSpPr>
            <a:spLocks noGrp="1"/>
          </p:cNvSpPr>
          <p:nvPr>
            <p:ph idx="1"/>
          </p:nvPr>
        </p:nvSpPr>
        <p:spPr/>
        <p:txBody>
          <a:bodyPr/>
          <a:lstStyle>
            <a:lvl1pPr>
              <a:buClr>
                <a:srgbClr val="90B6CB"/>
              </a:buClr>
              <a:defRPr/>
            </a:lvl1pPr>
            <a:lvl2pPr>
              <a:buClr>
                <a:srgbClr val="90B6CB"/>
              </a:buClr>
              <a:defRPr/>
            </a:lvl2pPr>
            <a:lvl3pPr>
              <a:buClr>
                <a:srgbClr val="90B6CB"/>
              </a:buClr>
              <a:defRPr/>
            </a:lvl3pPr>
            <a:lvl4pPr>
              <a:buClr>
                <a:srgbClr val="90B6CB"/>
              </a:buClr>
              <a:defRPr/>
            </a:lvl4pPr>
            <a:lvl5pPr>
              <a:buClr>
                <a:srgbClr val="90B6CB"/>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578817-B4F6-457E-9DD3-555898F5EF9B}" type="slidenum">
              <a:rPr lang="en-US" smtClean="0"/>
              <a:pPr/>
              <a:t>‹nr.›</a:t>
            </a:fld>
            <a:endParaRPr lang="en-US" dirty="0"/>
          </a:p>
        </p:txBody>
      </p:sp>
      <p:pic>
        <p:nvPicPr>
          <p:cNvPr id="6" name="Picture 5" descr="A close up of a sign&#10;&#10;Description automatically generated">
            <a:extLst>
              <a:ext uri="{FF2B5EF4-FFF2-40B4-BE49-F238E27FC236}">
                <a16:creationId xmlns:a16="http://schemas.microsoft.com/office/drawing/2014/main" id="{E7C40202-A8D5-C541-8514-855FE22DA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344" y="6255610"/>
            <a:ext cx="1609102" cy="365126"/>
          </a:xfrm>
          <a:prstGeom prst="rect">
            <a:avLst/>
          </a:prstGeom>
        </p:spPr>
      </p:pic>
    </p:spTree>
    <p:extLst>
      <p:ext uri="{BB962C8B-B14F-4D97-AF65-F5344CB8AC3E}">
        <p14:creationId xmlns:p14="http://schemas.microsoft.com/office/powerpoint/2010/main" val="209253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600886" y="938462"/>
            <a:ext cx="4636169" cy="4852738"/>
          </a:xfrm>
          <a:solidFill>
            <a:srgbClr val="294551"/>
          </a:solidFill>
        </p:spPr>
        <p:txBody>
          <a:bodyPr anchor="ctr"/>
          <a:lstStyle>
            <a:lvl1pPr marL="0" indent="0" algn="ctr">
              <a:buClr>
                <a:srgbClr val="90B6CB"/>
              </a:buClr>
              <a:buFontTx/>
              <a:buNone/>
              <a:defRPr>
                <a:solidFill>
                  <a:schemeClr val="bg1"/>
                </a:solidFill>
              </a:defRPr>
            </a:lvl1pPr>
            <a:lvl2pPr marL="457200" indent="0" algn="ctr">
              <a:buClr>
                <a:srgbClr val="90B6CB"/>
              </a:buClr>
              <a:buFontTx/>
              <a:buNone/>
              <a:defRPr>
                <a:solidFill>
                  <a:schemeClr val="bg1"/>
                </a:solidFill>
              </a:defRPr>
            </a:lvl2pPr>
            <a:lvl3pPr marL="914400" indent="0" algn="ctr">
              <a:buClr>
                <a:srgbClr val="90B6CB"/>
              </a:buClr>
              <a:buFontTx/>
              <a:buNone/>
              <a:defRPr>
                <a:solidFill>
                  <a:schemeClr val="bg1"/>
                </a:solidFill>
              </a:defRPr>
            </a:lvl3pPr>
            <a:lvl4pPr marL="1371600" indent="0" algn="ctr">
              <a:buClr>
                <a:srgbClr val="90B6CB"/>
              </a:buClr>
              <a:buFontTx/>
              <a:buNone/>
              <a:defRPr>
                <a:solidFill>
                  <a:schemeClr val="bg1"/>
                </a:solidFill>
              </a:defRPr>
            </a:lvl4pPr>
            <a:lvl5pPr marL="1828800" indent="0" algn="ctr">
              <a:buClr>
                <a:srgbClr val="90B6CB"/>
              </a:buClr>
              <a:buFontTx/>
              <a:buNone/>
              <a:defRPr>
                <a:solidFill>
                  <a:schemeClr val="bg1"/>
                </a:solidFill>
              </a:defRPr>
            </a:lvl5pPr>
          </a:lstStyle>
          <a:p>
            <a:pPr lvl="0"/>
            <a:r>
              <a:rPr lang="fr-FR"/>
              <a:t>Modifiez les styles du texte du masque</a:t>
            </a:r>
          </a:p>
        </p:txBody>
      </p:sp>
      <p:sp>
        <p:nvSpPr>
          <p:cNvPr id="3" name="Content Placeholder 2"/>
          <p:cNvSpPr>
            <a:spLocks noGrp="1"/>
          </p:cNvSpPr>
          <p:nvPr>
            <p:ph sz="half" idx="1"/>
          </p:nvPr>
        </p:nvSpPr>
        <p:spPr>
          <a:xfrm>
            <a:off x="1138988" y="938463"/>
            <a:ext cx="4636169" cy="4852737"/>
          </a:xfrm>
        </p:spPr>
        <p:txBody>
          <a:bodyPr/>
          <a:lstStyle>
            <a:lvl1pPr algn="l">
              <a:buClr>
                <a:srgbClr val="90B6CB"/>
              </a:buClr>
              <a:defRPr/>
            </a:lvl1pPr>
            <a:lvl2pPr algn="l">
              <a:buClr>
                <a:srgbClr val="90B6CB"/>
              </a:buClr>
              <a:defRPr/>
            </a:lvl2pPr>
            <a:lvl3pPr algn="l">
              <a:buClr>
                <a:srgbClr val="90B6CB"/>
              </a:buClr>
              <a:defRPr/>
            </a:lvl3pPr>
            <a:lvl4pPr algn="l">
              <a:buClr>
                <a:srgbClr val="90B6CB"/>
              </a:buClr>
              <a:defRPr/>
            </a:lvl4pPr>
            <a:lvl5pPr algn="l">
              <a:buClr>
                <a:srgbClr val="90B6CB"/>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lvl1pPr algn="l">
              <a:defRPr/>
            </a:lvl1pPr>
          </a:lstStyle>
          <a:p>
            <a:fld id="{B1578817-B4F6-457E-9DD3-555898F5EF9B}" type="slidenum">
              <a:rPr lang="en-US" smtClean="0"/>
              <a:pPr/>
              <a:t>‹nr.›</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3435"/>
          <a:stretch/>
        </p:blipFill>
        <p:spPr>
          <a:xfrm>
            <a:off x="10511407" y="5938046"/>
            <a:ext cx="1451296" cy="848648"/>
          </a:xfrm>
          <a:prstGeom prst="rect">
            <a:avLst/>
          </a:prstGeom>
        </p:spPr>
      </p:pic>
      <p:pic>
        <p:nvPicPr>
          <p:cNvPr id="8" name="Picture 7" descr="A close up of a sign&#10;&#10;Description automatically generated">
            <a:extLst>
              <a:ext uri="{FF2B5EF4-FFF2-40B4-BE49-F238E27FC236}">
                <a16:creationId xmlns:a16="http://schemas.microsoft.com/office/drawing/2014/main" id="{7AC54FF7-C15D-1441-85A5-9F374E627C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1345" y="6255610"/>
            <a:ext cx="1609102" cy="365126"/>
          </a:xfrm>
          <a:prstGeom prst="rect">
            <a:avLst/>
          </a:prstGeom>
        </p:spPr>
      </p:pic>
    </p:spTree>
    <p:extLst>
      <p:ext uri="{BB962C8B-B14F-4D97-AF65-F5344CB8AC3E}">
        <p14:creationId xmlns:p14="http://schemas.microsoft.com/office/powerpoint/2010/main" val="307118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4546" y="987425"/>
            <a:ext cx="505084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5" name="Date Placeholder 4"/>
          <p:cNvSpPr>
            <a:spLocks noGrp="1"/>
          </p:cNvSpPr>
          <p:nvPr>
            <p:ph type="dt" sz="half" idx="10"/>
          </p:nvPr>
        </p:nvSpPr>
        <p:spPr/>
        <p:txBody>
          <a:bodyPr/>
          <a:lstStyle/>
          <a:p>
            <a:fld id="{B1578817-B4F6-457E-9DD3-555898F5EF9B}" type="slidenum">
              <a:rPr lang="en-US" smtClean="0"/>
              <a:pPr/>
              <a:t>‹nr.›</a:t>
            </a:fld>
            <a:endParaRPr lang="en-US" dirty="0"/>
          </a:p>
        </p:txBody>
      </p:sp>
      <p:sp>
        <p:nvSpPr>
          <p:cNvPr id="9" name="Content Placeholder 2"/>
          <p:cNvSpPr>
            <a:spLocks noGrp="1"/>
          </p:cNvSpPr>
          <p:nvPr>
            <p:ph idx="12"/>
          </p:nvPr>
        </p:nvSpPr>
        <p:spPr>
          <a:xfrm>
            <a:off x="838200" y="987424"/>
            <a:ext cx="5001126" cy="4873625"/>
          </a:xfrm>
        </p:spPr>
        <p:txBody>
          <a:bodyPr/>
          <a:lstStyle>
            <a:lvl1pPr>
              <a:buClr>
                <a:srgbClr val="90B6CB"/>
              </a:buClr>
              <a:defRPr sz="3200"/>
            </a:lvl1pPr>
            <a:lvl2pPr>
              <a:buClr>
                <a:srgbClr val="90B6CB"/>
              </a:buClr>
              <a:defRPr sz="2800"/>
            </a:lvl2pPr>
            <a:lvl3pPr>
              <a:buClr>
                <a:srgbClr val="90B6CB"/>
              </a:buClr>
              <a:defRPr sz="2400"/>
            </a:lvl3pPr>
            <a:lvl4pPr>
              <a:buClr>
                <a:srgbClr val="90B6CB"/>
              </a:buClr>
              <a:defRPr sz="2000"/>
            </a:lvl4pPr>
            <a:lvl5pPr>
              <a:buClr>
                <a:srgbClr val="90B6CB"/>
              </a:buCl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6" name="Picture 5" descr="A close up of a sign&#10;&#10;Description automatically generated">
            <a:extLst>
              <a:ext uri="{FF2B5EF4-FFF2-40B4-BE49-F238E27FC236}">
                <a16:creationId xmlns:a16="http://schemas.microsoft.com/office/drawing/2014/main" id="{38D80111-29C6-7849-A04D-D62B63E22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345" y="6255610"/>
            <a:ext cx="1609102" cy="365126"/>
          </a:xfrm>
          <a:prstGeom prst="rect">
            <a:avLst/>
          </a:prstGeom>
        </p:spPr>
      </p:pic>
    </p:spTree>
    <p:extLst>
      <p:ext uri="{BB962C8B-B14F-4D97-AF65-F5344CB8AC3E}">
        <p14:creationId xmlns:p14="http://schemas.microsoft.com/office/powerpoint/2010/main" val="74293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BDFABC1-408B-4A44-AABA-D5227EEB0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0293" y="2644855"/>
            <a:ext cx="6911414" cy="1568289"/>
          </a:xfrm>
          <a:prstGeom prst="rect">
            <a:avLst/>
          </a:prstGeom>
        </p:spPr>
      </p:pic>
    </p:spTree>
    <p:extLst>
      <p:ext uri="{BB962C8B-B14F-4D97-AF65-F5344CB8AC3E}">
        <p14:creationId xmlns:p14="http://schemas.microsoft.com/office/powerpoint/2010/main" val="304446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11324889" y="6021288"/>
            <a:ext cx="453970" cy="369332"/>
          </a:xfrm>
          <a:prstGeom prst="rect">
            <a:avLst/>
          </a:prstGeom>
        </p:spPr>
        <p:txBody>
          <a:bodyPr wrap="none">
            <a:spAutoFit/>
          </a:bodyPr>
          <a:lstStyle/>
          <a:p>
            <a:fld id="{87DC4B34-CD7B-BD49-A544-1E6475303A45}" type="slidenum">
              <a:rPr lang="en-US" sz="1800" smtClean="0">
                <a:solidFill>
                  <a:schemeClr val="accent1">
                    <a:lumMod val="75000"/>
                  </a:schemeClr>
                </a:solidFill>
                <a:latin typeface="Calibri Light"/>
              </a:rPr>
              <a:pPr/>
              <a:t>‹nr.›</a:t>
            </a:fld>
            <a:endParaRPr lang="en-US" sz="1800" dirty="0">
              <a:solidFill>
                <a:schemeClr val="accent1">
                  <a:lumMod val="75000"/>
                </a:schemeClr>
              </a:solidFill>
            </a:endParaRPr>
          </a:p>
        </p:txBody>
      </p:sp>
    </p:spTree>
    <p:extLst>
      <p:ext uri="{BB962C8B-B14F-4D97-AF65-F5344CB8AC3E}">
        <p14:creationId xmlns:p14="http://schemas.microsoft.com/office/powerpoint/2010/main" val="414055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759" y="264386"/>
            <a:ext cx="11614688"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5759" y="1724886"/>
            <a:ext cx="11614688"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295759" y="6228489"/>
            <a:ext cx="3029919" cy="365125"/>
          </a:xfrm>
          <a:prstGeom prst="rect">
            <a:avLst/>
          </a:prstGeom>
        </p:spPr>
        <p:txBody>
          <a:bodyPr vert="horz" lIns="91440" tIns="45720" rIns="91440" bIns="45720" rtlCol="0" anchor="ctr"/>
          <a:lstStyle>
            <a:lvl1pPr algn="l">
              <a:defRPr sz="1200">
                <a:solidFill>
                  <a:srgbClr val="304753"/>
                </a:solidFill>
                <a:latin typeface="Tahoma" panose="020B0604030504040204" pitchFamily="34" charset="0"/>
                <a:ea typeface="Tahoma" panose="020B0604030504040204" pitchFamily="34" charset="0"/>
                <a:cs typeface="Tahoma" panose="020B0604030504040204" pitchFamily="34" charset="0"/>
              </a:defRPr>
            </a:lvl1pPr>
          </a:lstStyle>
          <a:p>
            <a:fld id="{55CA8E83-276D-4A55-B26C-6A0DF8F5F047}" type="slidenum">
              <a:rPr lang="en-US" smtClean="0"/>
              <a:pPr/>
              <a:t>‹nr.›</a:t>
            </a:fld>
            <a:endParaRPr lang="en-US" dirty="0"/>
          </a:p>
        </p:txBody>
      </p:sp>
    </p:spTree>
    <p:extLst>
      <p:ext uri="{BB962C8B-B14F-4D97-AF65-F5344CB8AC3E}">
        <p14:creationId xmlns:p14="http://schemas.microsoft.com/office/powerpoint/2010/main" val="35109480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7"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rgbClr val="00B3C4"/>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55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55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55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2E30242A-DCDC-9B38-8287-84C1CAD07127}"/>
              </a:ext>
            </a:extLst>
          </p:cNvPr>
          <p:cNvSpPr>
            <a:spLocks noGrp="1"/>
          </p:cNvSpPr>
          <p:nvPr>
            <p:ph type="title"/>
          </p:nvPr>
        </p:nvSpPr>
        <p:spPr>
          <a:xfrm>
            <a:off x="295758" y="365125"/>
            <a:ext cx="11614688" cy="1325563"/>
          </a:xfrm>
        </p:spPr>
        <p:txBody>
          <a:bodyPr>
            <a:normAutofit fontScale="90000"/>
          </a:bodyPr>
          <a:lstStyle/>
          <a:p>
            <a:pPr algn="ctr"/>
            <a:r>
              <a:rPr lang="nl-BE" dirty="0">
                <a:solidFill>
                  <a:srgbClr val="01BBC7"/>
                </a:solidFill>
              </a:rPr>
              <a:t>Successieplanning, erfrecht en zorgvolmacht</a:t>
            </a:r>
            <a:br>
              <a:rPr lang="nl-BE" dirty="0">
                <a:solidFill>
                  <a:srgbClr val="01BBC7"/>
                </a:solidFill>
              </a:rPr>
            </a:br>
            <a:r>
              <a:rPr lang="nl-BE" dirty="0">
                <a:solidFill>
                  <a:srgbClr val="01BBC7"/>
                </a:solidFill>
              </a:rPr>
              <a:t>Zaterdag 07 februari 2026 </a:t>
            </a:r>
            <a:br>
              <a:rPr lang="nl-BE" dirty="0">
                <a:solidFill>
                  <a:srgbClr val="01BBC7"/>
                </a:solidFill>
              </a:rPr>
            </a:br>
            <a:r>
              <a:rPr lang="nl-BE" dirty="0">
                <a:solidFill>
                  <a:srgbClr val="01BBC7"/>
                </a:solidFill>
              </a:rPr>
              <a:t>Dominicanessenklooster Herne</a:t>
            </a:r>
          </a:p>
        </p:txBody>
      </p:sp>
      <p:pic>
        <p:nvPicPr>
          <p:cNvPr id="2" name="Picture 2" descr="Expo in het Dominicanessenklooster | Persinfo">
            <a:extLst>
              <a:ext uri="{FF2B5EF4-FFF2-40B4-BE49-F238E27FC236}">
                <a16:creationId xmlns:a16="http://schemas.microsoft.com/office/drawing/2014/main" id="{488352DF-7E2B-8800-6CAA-F85917B43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2" y="1920875"/>
            <a:ext cx="62388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9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1DD58-9272-475C-3D21-A6465CECD4E3}"/>
              </a:ext>
            </a:extLst>
          </p:cNvPr>
          <p:cNvSpPr>
            <a:spLocks noGrp="1"/>
          </p:cNvSpPr>
          <p:nvPr>
            <p:ph type="title"/>
          </p:nvPr>
        </p:nvSpPr>
        <p:spPr/>
        <p:txBody>
          <a:bodyPr/>
          <a:lstStyle/>
          <a:p>
            <a:r>
              <a:rPr lang="nl-BE" dirty="0"/>
              <a:t>Doel</a:t>
            </a:r>
          </a:p>
        </p:txBody>
      </p:sp>
      <p:sp>
        <p:nvSpPr>
          <p:cNvPr id="3" name="Tijdelijke aanduiding voor inhoud 2">
            <a:extLst>
              <a:ext uri="{FF2B5EF4-FFF2-40B4-BE49-F238E27FC236}">
                <a16:creationId xmlns:a16="http://schemas.microsoft.com/office/drawing/2014/main" id="{519936C8-C002-F41E-56DB-4BDF90143B32}"/>
              </a:ext>
            </a:extLst>
          </p:cNvPr>
          <p:cNvSpPr>
            <a:spLocks noGrp="1"/>
          </p:cNvSpPr>
          <p:nvPr>
            <p:ph idx="1"/>
          </p:nvPr>
        </p:nvSpPr>
        <p:spPr>
          <a:xfrm>
            <a:off x="295759" y="1724885"/>
            <a:ext cx="11614688" cy="4767989"/>
          </a:xfrm>
        </p:spPr>
        <p:txBody>
          <a:bodyPr/>
          <a:lstStyle/>
          <a:p>
            <a:r>
              <a:rPr lang="nl-BE" dirty="0"/>
              <a:t>We merken in dat mensen nog meer dan vroeger bezig zijn met hun gezondheid. </a:t>
            </a:r>
          </a:p>
          <a:p>
            <a:endParaRPr lang="nl-BE" dirty="0"/>
          </a:p>
          <a:p>
            <a:r>
              <a:rPr lang="nl-BE" dirty="0"/>
              <a:t>Dankzij een zorgvolmacht kan je jezelf beschermen indien een ziekte of een ongeval ertoe leidt dat je niet meer in staat bent om zelf je vermogen te beheren.</a:t>
            </a:r>
          </a:p>
          <a:p>
            <a:endParaRPr lang="nl-BE" dirty="0"/>
          </a:p>
          <a:p>
            <a:r>
              <a:rPr lang="nl-BE" dirty="0"/>
              <a:t>Je kan één of meerdere personen aanduiden om bv. je facturen te betalen, je bankrekeningen te beheren en je huurgelden en pensioenen te innen.</a:t>
            </a:r>
          </a:p>
          <a:p>
            <a:endParaRPr lang="nl-BE" dirty="0"/>
          </a:p>
          <a:p>
            <a:endParaRPr lang="nl-BE" dirty="0"/>
          </a:p>
        </p:txBody>
      </p:sp>
    </p:spTree>
    <p:extLst>
      <p:ext uri="{BB962C8B-B14F-4D97-AF65-F5344CB8AC3E}">
        <p14:creationId xmlns:p14="http://schemas.microsoft.com/office/powerpoint/2010/main" val="19311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Welke handelingen worden in een zorgvolmacht beschreven? </a:t>
            </a:r>
          </a:p>
        </p:txBody>
      </p:sp>
      <p:sp>
        <p:nvSpPr>
          <p:cNvPr id="5" name="Content Placeholder 4"/>
          <p:cNvSpPr>
            <a:spLocks noGrp="1"/>
          </p:cNvSpPr>
          <p:nvPr>
            <p:ph idx="1"/>
          </p:nvPr>
        </p:nvSpPr>
        <p:spPr>
          <a:xfrm>
            <a:off x="406594" y="1878676"/>
            <a:ext cx="11614688" cy="4588626"/>
          </a:xfrm>
        </p:spPr>
        <p:txBody>
          <a:bodyPr>
            <a:normAutofit fontScale="70000" lnSpcReduction="20000"/>
          </a:bodyPr>
          <a:lstStyle/>
          <a:p>
            <a:pPr marL="0" lvl="0" indent="0" defTabSz="457200">
              <a:lnSpc>
                <a:spcPct val="100000"/>
              </a:lnSpc>
              <a:spcBef>
                <a:spcPct val="20000"/>
              </a:spcBef>
              <a:buClrTx/>
              <a:buNone/>
              <a:defRPr/>
            </a:pPr>
            <a:r>
              <a:rPr lang="fr-BE" b="1" dirty="0">
                <a:solidFill>
                  <a:srgbClr val="376076"/>
                </a:solidFill>
              </a:rPr>
              <a:t>1.   </a:t>
            </a:r>
            <a:r>
              <a:rPr lang="fr-BE" b="1" dirty="0" err="1">
                <a:solidFill>
                  <a:srgbClr val="376076"/>
                </a:solidFill>
              </a:rPr>
              <a:t>Daden</a:t>
            </a:r>
            <a:r>
              <a:rPr lang="fr-BE" b="1" dirty="0">
                <a:solidFill>
                  <a:srgbClr val="376076"/>
                </a:solidFill>
              </a:rPr>
              <a:t> van </a:t>
            </a:r>
            <a:r>
              <a:rPr lang="fr-BE" b="1" dirty="0" err="1">
                <a:solidFill>
                  <a:srgbClr val="376076"/>
                </a:solidFill>
              </a:rPr>
              <a:t>beschikking</a:t>
            </a:r>
            <a:r>
              <a:rPr lang="fr-BE" b="1" dirty="0">
                <a:solidFill>
                  <a:srgbClr val="376076"/>
                </a:solidFill>
              </a:rPr>
              <a:t> over het </a:t>
            </a:r>
            <a:r>
              <a:rPr lang="fr-BE" b="1" dirty="0" err="1">
                <a:solidFill>
                  <a:srgbClr val="376076"/>
                </a:solidFill>
              </a:rPr>
              <a:t>vermogen</a:t>
            </a:r>
            <a:r>
              <a:rPr lang="fr-BE" b="1" dirty="0">
                <a:solidFill>
                  <a:srgbClr val="376076"/>
                </a:solidFill>
              </a:rPr>
              <a:t> </a:t>
            </a:r>
            <a:br>
              <a:rPr lang="fr-BE" b="1" dirty="0">
                <a:solidFill>
                  <a:schemeClr val="accent1">
                    <a:lumMod val="75000"/>
                  </a:schemeClr>
                </a:solidFill>
              </a:rPr>
            </a:br>
            <a:r>
              <a:rPr lang="fr-BE" b="1" dirty="0">
                <a:solidFill>
                  <a:schemeClr val="accent1">
                    <a:lumMod val="75000"/>
                  </a:schemeClr>
                </a:solidFill>
              </a:rPr>
              <a:t>	</a:t>
            </a:r>
            <a:r>
              <a:rPr lang="fr-BE" i="1" dirty="0" err="1"/>
              <a:t>bv</a:t>
            </a:r>
            <a:r>
              <a:rPr lang="fr-BE" i="1" dirty="0"/>
              <a:t>. </a:t>
            </a:r>
            <a:r>
              <a:rPr lang="fr-BE" i="1" dirty="0" err="1"/>
              <a:t>een</a:t>
            </a:r>
            <a:r>
              <a:rPr lang="fr-BE" i="1" dirty="0"/>
              <a:t> </a:t>
            </a:r>
            <a:r>
              <a:rPr lang="fr-BE" i="1" dirty="0" err="1"/>
              <a:t>schenking</a:t>
            </a:r>
            <a:r>
              <a:rPr lang="fr-BE" i="1" dirty="0"/>
              <a:t> van </a:t>
            </a:r>
            <a:r>
              <a:rPr lang="fr-BE" i="1" dirty="0" err="1"/>
              <a:t>aandelen</a:t>
            </a:r>
            <a:r>
              <a:rPr lang="fr-BE" i="1" dirty="0"/>
              <a:t>, </a:t>
            </a:r>
            <a:r>
              <a:rPr lang="fr-BE" i="1" dirty="0" err="1"/>
              <a:t>een</a:t>
            </a:r>
            <a:r>
              <a:rPr lang="fr-BE" i="1" dirty="0"/>
              <a:t> </a:t>
            </a:r>
            <a:r>
              <a:rPr lang="fr-BE" i="1" dirty="0" err="1"/>
              <a:t>woning</a:t>
            </a:r>
            <a:r>
              <a:rPr lang="fr-BE" i="1" dirty="0"/>
              <a:t> </a:t>
            </a:r>
            <a:r>
              <a:rPr lang="fr-BE" i="1" dirty="0" err="1"/>
              <a:t>verkopen</a:t>
            </a:r>
            <a:r>
              <a:rPr lang="fr-BE" i="1" dirty="0"/>
              <a:t>, </a:t>
            </a:r>
            <a:r>
              <a:rPr lang="fr-BE" i="1" dirty="0" err="1"/>
              <a:t>een</a:t>
            </a:r>
            <a:r>
              <a:rPr lang="fr-BE" i="1" dirty="0"/>
              <a:t> appartement </a:t>
            </a:r>
            <a:r>
              <a:rPr lang="fr-BE" i="1" dirty="0" err="1"/>
              <a:t>aankopen</a:t>
            </a:r>
            <a:r>
              <a:rPr lang="fr-BE" i="1" dirty="0"/>
              <a:t>… </a:t>
            </a:r>
            <a:br>
              <a:rPr lang="fr-BE" b="1" dirty="0">
                <a:solidFill>
                  <a:schemeClr val="accent1">
                    <a:lumMod val="75000"/>
                  </a:schemeClr>
                </a:solidFill>
              </a:rPr>
            </a:br>
            <a:br>
              <a:rPr lang="fr-BE" b="1" dirty="0">
                <a:solidFill>
                  <a:schemeClr val="accent1">
                    <a:lumMod val="75000"/>
                  </a:schemeClr>
                </a:solidFill>
              </a:rPr>
            </a:br>
            <a:r>
              <a:rPr lang="fr-BE" b="1" dirty="0">
                <a:solidFill>
                  <a:srgbClr val="376076"/>
                </a:solidFill>
              </a:rPr>
              <a:t>2. 	</a:t>
            </a:r>
            <a:r>
              <a:rPr lang="fr-BE" b="1" dirty="0" err="1">
                <a:solidFill>
                  <a:srgbClr val="376076"/>
                </a:solidFill>
              </a:rPr>
              <a:t>Daden</a:t>
            </a:r>
            <a:r>
              <a:rPr lang="fr-BE" b="1" dirty="0">
                <a:solidFill>
                  <a:srgbClr val="376076"/>
                </a:solidFill>
              </a:rPr>
              <a:t> van </a:t>
            </a:r>
            <a:r>
              <a:rPr lang="fr-BE" b="1" dirty="0" err="1">
                <a:solidFill>
                  <a:srgbClr val="376076"/>
                </a:solidFill>
              </a:rPr>
              <a:t>beheer</a:t>
            </a:r>
            <a:r>
              <a:rPr lang="fr-BE" b="1" dirty="0">
                <a:solidFill>
                  <a:srgbClr val="376076"/>
                </a:solidFill>
              </a:rPr>
              <a:t> over het </a:t>
            </a:r>
            <a:r>
              <a:rPr lang="fr-BE" b="1" dirty="0" err="1">
                <a:solidFill>
                  <a:srgbClr val="376076"/>
                </a:solidFill>
              </a:rPr>
              <a:t>vermogen</a:t>
            </a:r>
            <a:br>
              <a:rPr lang="fr-BE" b="1" dirty="0">
                <a:solidFill>
                  <a:schemeClr val="accent1">
                    <a:lumMod val="75000"/>
                  </a:schemeClr>
                </a:solidFill>
              </a:rPr>
            </a:br>
            <a:r>
              <a:rPr lang="fr-BE" b="1" dirty="0">
                <a:solidFill>
                  <a:schemeClr val="accent1">
                    <a:lumMod val="75000"/>
                  </a:schemeClr>
                </a:solidFill>
              </a:rPr>
              <a:t>	</a:t>
            </a:r>
            <a:r>
              <a:rPr lang="fr-BE" i="1" dirty="0" err="1"/>
              <a:t>bv</a:t>
            </a:r>
            <a:r>
              <a:rPr lang="fr-BE" i="1" dirty="0"/>
              <a:t>. </a:t>
            </a:r>
            <a:r>
              <a:rPr lang="fr-BE" i="1" dirty="0" err="1"/>
              <a:t>verhuren</a:t>
            </a:r>
            <a:r>
              <a:rPr lang="fr-BE" i="1" dirty="0"/>
              <a:t> van </a:t>
            </a:r>
            <a:r>
              <a:rPr lang="fr-BE" i="1" dirty="0" err="1"/>
              <a:t>een</a:t>
            </a:r>
            <a:r>
              <a:rPr lang="fr-BE" i="1" dirty="0"/>
              <a:t> appartement (</a:t>
            </a:r>
            <a:r>
              <a:rPr lang="fr-BE" i="1" dirty="0" err="1"/>
              <a:t>voor</a:t>
            </a:r>
            <a:r>
              <a:rPr lang="fr-BE" i="1" dirty="0"/>
              <a:t> </a:t>
            </a:r>
            <a:r>
              <a:rPr lang="fr-BE" i="1" dirty="0" err="1"/>
              <a:t>een</a:t>
            </a:r>
            <a:r>
              <a:rPr lang="fr-BE" i="1" dirty="0"/>
              <a:t> </a:t>
            </a:r>
            <a:r>
              <a:rPr lang="fr-BE" i="1" dirty="0" err="1"/>
              <a:t>periode</a:t>
            </a:r>
            <a:r>
              <a:rPr lang="fr-BE" i="1" dirty="0"/>
              <a:t> van </a:t>
            </a:r>
            <a:r>
              <a:rPr lang="fr-BE" i="1" dirty="0" err="1"/>
              <a:t>minder</a:t>
            </a:r>
            <a:r>
              <a:rPr lang="fr-BE" i="1" dirty="0"/>
              <a:t> dan </a:t>
            </a:r>
            <a:r>
              <a:rPr lang="fr-BE" i="1" dirty="0" err="1"/>
              <a:t>negen</a:t>
            </a:r>
            <a:r>
              <a:rPr lang="fr-BE" i="1" dirty="0"/>
              <a:t> </a:t>
            </a:r>
            <a:r>
              <a:rPr lang="fr-BE" i="1" dirty="0" err="1"/>
              <a:t>jaar</a:t>
            </a:r>
            <a:r>
              <a:rPr lang="fr-BE" i="1" dirty="0"/>
              <a:t>), </a:t>
            </a:r>
            <a:r>
              <a:rPr lang="fr-BE" i="1" dirty="0" err="1"/>
              <a:t>facturen</a:t>
            </a:r>
            <a:r>
              <a:rPr lang="fr-BE" i="1" dirty="0"/>
              <a:t> 	</a:t>
            </a:r>
            <a:r>
              <a:rPr lang="fr-BE" i="1" dirty="0" err="1"/>
              <a:t>innen</a:t>
            </a:r>
            <a:r>
              <a:rPr lang="fr-BE" i="1" dirty="0"/>
              <a:t>, </a:t>
            </a:r>
            <a:r>
              <a:rPr lang="fr-BE" i="1" dirty="0" err="1"/>
              <a:t>beleggen</a:t>
            </a:r>
            <a:r>
              <a:rPr lang="fr-BE" i="1" dirty="0"/>
              <a:t>, </a:t>
            </a:r>
            <a:r>
              <a:rPr lang="fr-BE" i="1" dirty="0" err="1"/>
              <a:t>pensioeninkomsten</a:t>
            </a:r>
            <a:r>
              <a:rPr lang="fr-BE" i="1" dirty="0"/>
              <a:t> </a:t>
            </a:r>
            <a:r>
              <a:rPr lang="fr-BE" i="1" dirty="0" err="1"/>
              <a:t>ontvangen</a:t>
            </a:r>
            <a:r>
              <a:rPr lang="fr-BE" i="1" dirty="0"/>
              <a:t>… </a:t>
            </a:r>
            <a:br>
              <a:rPr lang="fr-BE" b="1" dirty="0">
                <a:solidFill>
                  <a:schemeClr val="accent1">
                    <a:lumMod val="75000"/>
                  </a:schemeClr>
                </a:solidFill>
              </a:rPr>
            </a:br>
            <a:br>
              <a:rPr lang="fr-BE" b="1" dirty="0">
                <a:solidFill>
                  <a:schemeClr val="accent1">
                    <a:lumMod val="75000"/>
                  </a:schemeClr>
                </a:solidFill>
              </a:rPr>
            </a:br>
            <a:r>
              <a:rPr lang="fr-BE" b="1" dirty="0">
                <a:solidFill>
                  <a:srgbClr val="376076"/>
                </a:solidFill>
              </a:rPr>
              <a:t>3. 	</a:t>
            </a:r>
            <a:r>
              <a:rPr lang="fr-BE" b="1" dirty="0" err="1">
                <a:solidFill>
                  <a:srgbClr val="376076"/>
                </a:solidFill>
              </a:rPr>
              <a:t>zorg</a:t>
            </a:r>
            <a:r>
              <a:rPr lang="fr-BE" b="1" dirty="0">
                <a:solidFill>
                  <a:srgbClr val="376076"/>
                </a:solidFill>
              </a:rPr>
              <a:t> over de </a:t>
            </a:r>
            <a:r>
              <a:rPr lang="fr-BE" b="1" dirty="0" err="1">
                <a:solidFill>
                  <a:srgbClr val="376076"/>
                </a:solidFill>
              </a:rPr>
              <a:t>persoon</a:t>
            </a:r>
            <a:br>
              <a:rPr lang="fr-BE" b="1" dirty="0">
                <a:solidFill>
                  <a:schemeClr val="accent1">
                    <a:lumMod val="75000"/>
                  </a:schemeClr>
                </a:solidFill>
              </a:rPr>
            </a:br>
            <a:r>
              <a:rPr lang="fr-BE" b="1" dirty="0">
                <a:solidFill>
                  <a:schemeClr val="accent1">
                    <a:lumMod val="75000"/>
                  </a:schemeClr>
                </a:solidFill>
              </a:rPr>
              <a:t>	</a:t>
            </a:r>
            <a:r>
              <a:rPr lang="fr-BE" i="1" dirty="0" err="1"/>
              <a:t>bv</a:t>
            </a:r>
            <a:r>
              <a:rPr lang="fr-BE" i="1" dirty="0"/>
              <a:t>. </a:t>
            </a:r>
            <a:r>
              <a:rPr lang="fr-BE" i="1" dirty="0" err="1"/>
              <a:t>keuze</a:t>
            </a:r>
            <a:r>
              <a:rPr lang="fr-BE" i="1" dirty="0"/>
              <a:t> van </a:t>
            </a:r>
            <a:r>
              <a:rPr lang="fr-BE" i="1" dirty="0" err="1"/>
              <a:t>rusthuis</a:t>
            </a:r>
            <a:r>
              <a:rPr lang="fr-BE" i="1" dirty="0"/>
              <a:t> of </a:t>
            </a:r>
            <a:r>
              <a:rPr lang="fr-BE" i="1" dirty="0" err="1"/>
              <a:t>woonzorgcentrum</a:t>
            </a:r>
            <a:r>
              <a:rPr lang="fr-BE" i="1" dirty="0"/>
              <a:t>, </a:t>
            </a:r>
            <a:r>
              <a:rPr lang="fr-BE" i="1" dirty="0" err="1"/>
              <a:t>bepaalde</a:t>
            </a:r>
            <a:r>
              <a:rPr lang="fr-BE" i="1" dirty="0"/>
              <a:t> </a:t>
            </a:r>
            <a:r>
              <a:rPr lang="fr-BE" i="1" dirty="0" err="1"/>
              <a:t>rechten</a:t>
            </a:r>
            <a:r>
              <a:rPr lang="fr-BE" i="1" dirty="0"/>
              <a:t> </a:t>
            </a:r>
            <a:r>
              <a:rPr lang="fr-BE" i="1" dirty="0" err="1"/>
              <a:t>uitoefenen</a:t>
            </a:r>
            <a:r>
              <a:rPr lang="fr-BE" i="1" dirty="0"/>
              <a:t> </a:t>
            </a:r>
            <a:r>
              <a:rPr lang="fr-BE" i="1" dirty="0" err="1"/>
              <a:t>uit</a:t>
            </a:r>
            <a:r>
              <a:rPr lang="fr-BE" i="1" dirty="0"/>
              <a:t> de </a:t>
            </a:r>
            <a:r>
              <a:rPr lang="fr-BE" i="1" dirty="0" err="1"/>
              <a:t>Wet</a:t>
            </a:r>
            <a:r>
              <a:rPr lang="fr-BE" i="1" dirty="0"/>
              <a:t> 	</a:t>
            </a:r>
            <a:r>
              <a:rPr lang="fr-BE" i="1" dirty="0" err="1"/>
              <a:t>Patiëntenrechten</a:t>
            </a:r>
            <a:r>
              <a:rPr lang="fr-BE" i="1" dirty="0"/>
              <a:t> (</a:t>
            </a:r>
            <a:r>
              <a:rPr lang="fr-BE" i="1" dirty="0" err="1"/>
              <a:t>bv</a:t>
            </a:r>
            <a:r>
              <a:rPr lang="fr-BE" i="1" dirty="0"/>
              <a:t>. al dan niet </a:t>
            </a:r>
            <a:r>
              <a:rPr lang="fr-BE" i="1" dirty="0" err="1"/>
              <a:t>verkrijgen</a:t>
            </a:r>
            <a:r>
              <a:rPr lang="fr-BE" i="1" dirty="0"/>
              <a:t> van </a:t>
            </a:r>
            <a:r>
              <a:rPr lang="fr-BE" i="1" dirty="0" err="1"/>
              <a:t>palliatieve</a:t>
            </a:r>
            <a:r>
              <a:rPr lang="fr-BE" i="1" dirty="0"/>
              <a:t> </a:t>
            </a:r>
            <a:r>
              <a:rPr lang="fr-BE" i="1" dirty="0" err="1"/>
              <a:t>zorg</a:t>
            </a:r>
            <a:r>
              <a:rPr lang="fr-BE" i="1" dirty="0"/>
              <a:t>). </a:t>
            </a:r>
            <a:br>
              <a:rPr lang="fr-BE" i="1" dirty="0"/>
            </a:br>
            <a:br>
              <a:rPr lang="fr-BE" i="1" dirty="0"/>
            </a:br>
            <a:r>
              <a:rPr lang="fr-BE" b="1" dirty="0">
                <a:solidFill>
                  <a:srgbClr val="376076"/>
                </a:solidFill>
              </a:rPr>
              <a:t>→ 	</a:t>
            </a:r>
            <a:r>
              <a:rPr lang="fr-BE" b="1" dirty="0" err="1">
                <a:solidFill>
                  <a:srgbClr val="376076"/>
                </a:solidFill>
              </a:rPr>
              <a:t>sinds</a:t>
            </a:r>
            <a:r>
              <a:rPr lang="fr-BE" b="1" dirty="0">
                <a:solidFill>
                  <a:srgbClr val="376076"/>
                </a:solidFill>
              </a:rPr>
              <a:t> 1 </a:t>
            </a:r>
            <a:r>
              <a:rPr lang="fr-BE" b="1" dirty="0" err="1">
                <a:solidFill>
                  <a:srgbClr val="376076"/>
                </a:solidFill>
              </a:rPr>
              <a:t>maart</a:t>
            </a:r>
            <a:r>
              <a:rPr lang="fr-BE" b="1" dirty="0">
                <a:solidFill>
                  <a:srgbClr val="376076"/>
                </a:solidFill>
              </a:rPr>
              <a:t> 2019 </a:t>
            </a:r>
            <a:r>
              <a:rPr lang="fr-BE" b="1" dirty="0" err="1">
                <a:solidFill>
                  <a:srgbClr val="376076"/>
                </a:solidFill>
              </a:rPr>
              <a:t>biedt</a:t>
            </a:r>
            <a:r>
              <a:rPr lang="fr-BE" b="1" dirty="0">
                <a:solidFill>
                  <a:srgbClr val="376076"/>
                </a:solidFill>
              </a:rPr>
              <a:t> de </a:t>
            </a:r>
            <a:r>
              <a:rPr lang="fr-BE" b="1" dirty="0" err="1">
                <a:solidFill>
                  <a:srgbClr val="376076"/>
                </a:solidFill>
              </a:rPr>
              <a:t>zorgvolmacht</a:t>
            </a:r>
            <a:r>
              <a:rPr lang="fr-BE" b="1" dirty="0">
                <a:solidFill>
                  <a:srgbClr val="376076"/>
                </a:solidFill>
              </a:rPr>
              <a:t> de </a:t>
            </a:r>
            <a:r>
              <a:rPr lang="fr-BE" b="1" dirty="0" err="1">
                <a:solidFill>
                  <a:srgbClr val="376076"/>
                </a:solidFill>
              </a:rPr>
              <a:t>mogelijkheid</a:t>
            </a:r>
            <a:r>
              <a:rPr lang="fr-BE" b="1" dirty="0">
                <a:solidFill>
                  <a:srgbClr val="376076"/>
                </a:solidFill>
              </a:rPr>
              <a:t> om </a:t>
            </a:r>
            <a:r>
              <a:rPr lang="fr-BE" b="1" dirty="0" err="1">
                <a:solidFill>
                  <a:srgbClr val="376076"/>
                </a:solidFill>
              </a:rPr>
              <a:t>een</a:t>
            </a:r>
            <a:r>
              <a:rPr lang="fr-BE" b="1" dirty="0">
                <a:solidFill>
                  <a:srgbClr val="376076"/>
                </a:solidFill>
              </a:rPr>
              <a:t> ‘globale 	</a:t>
            </a:r>
            <a:r>
              <a:rPr lang="fr-BE" b="1" dirty="0" err="1">
                <a:solidFill>
                  <a:srgbClr val="376076"/>
                </a:solidFill>
              </a:rPr>
              <a:t>regeling</a:t>
            </a:r>
            <a:r>
              <a:rPr lang="fr-BE" b="1" dirty="0">
                <a:solidFill>
                  <a:srgbClr val="376076"/>
                </a:solidFill>
              </a:rPr>
              <a:t>’ te </a:t>
            </a:r>
            <a:r>
              <a:rPr lang="fr-BE" b="1" dirty="0" err="1">
                <a:solidFill>
                  <a:srgbClr val="376076"/>
                </a:solidFill>
              </a:rPr>
              <a:t>treffen</a:t>
            </a:r>
            <a:endParaRPr lang="fr-BE" b="1" dirty="0">
              <a:solidFill>
                <a:srgbClr val="376076"/>
              </a:solidFill>
            </a:endParaRPr>
          </a:p>
          <a:p>
            <a:pPr marL="0" lvl="0" indent="0" defTabSz="457200">
              <a:lnSpc>
                <a:spcPct val="100000"/>
              </a:lnSpc>
              <a:spcBef>
                <a:spcPct val="20000"/>
              </a:spcBef>
              <a:buClrTx/>
              <a:buNone/>
              <a:defRPr/>
            </a:pPr>
            <a:br>
              <a:rPr lang="fr-BE" i="1" dirty="0"/>
            </a:br>
            <a:r>
              <a:rPr lang="fr-BE" b="1" i="1" dirty="0"/>
              <a:t>NIET: </a:t>
            </a:r>
            <a:r>
              <a:rPr lang="fr-BE" b="1" i="1" dirty="0" err="1"/>
              <a:t>hoogstpersoonlijke</a:t>
            </a:r>
            <a:r>
              <a:rPr lang="fr-BE" b="1" i="1" dirty="0"/>
              <a:t> </a:t>
            </a:r>
            <a:r>
              <a:rPr lang="fr-BE" b="1" i="1" dirty="0" err="1"/>
              <a:t>handelingen</a:t>
            </a:r>
            <a:r>
              <a:rPr lang="fr-BE" b="1" i="1" dirty="0"/>
              <a:t> </a:t>
            </a:r>
            <a:br>
              <a:rPr lang="fr-BE" b="1" i="1" dirty="0"/>
            </a:br>
            <a:r>
              <a:rPr lang="fr-BE" b="1" i="1" dirty="0" err="1"/>
              <a:t>zoals</a:t>
            </a:r>
            <a:r>
              <a:rPr lang="fr-BE" b="1" i="1" dirty="0"/>
              <a:t> </a:t>
            </a:r>
            <a:r>
              <a:rPr lang="fr-BE" b="1" i="1" dirty="0" err="1"/>
              <a:t>een</a:t>
            </a:r>
            <a:r>
              <a:rPr lang="fr-BE" b="1" i="1" dirty="0"/>
              <a:t> </a:t>
            </a:r>
            <a:r>
              <a:rPr lang="fr-BE" b="1" i="1" dirty="0" err="1"/>
              <a:t>huwelijk</a:t>
            </a:r>
            <a:r>
              <a:rPr lang="fr-BE" b="1" i="1" dirty="0"/>
              <a:t> </a:t>
            </a:r>
            <a:r>
              <a:rPr lang="fr-BE" b="1" i="1" dirty="0" err="1"/>
              <a:t>aangaan</a:t>
            </a:r>
            <a:r>
              <a:rPr lang="fr-BE" b="1" i="1" dirty="0"/>
              <a:t>, </a:t>
            </a:r>
            <a:r>
              <a:rPr lang="fr-BE" b="1" i="1" dirty="0" err="1"/>
              <a:t>kind</a:t>
            </a:r>
            <a:r>
              <a:rPr lang="fr-BE" b="1" i="1" dirty="0"/>
              <a:t> </a:t>
            </a:r>
            <a:r>
              <a:rPr lang="fr-BE" b="1" i="1" dirty="0" err="1"/>
              <a:t>erkennen</a:t>
            </a:r>
            <a:r>
              <a:rPr lang="fr-BE" b="1" i="1" dirty="0"/>
              <a:t>, testament </a:t>
            </a:r>
            <a:r>
              <a:rPr lang="fr-BE" b="1" i="1" dirty="0" err="1"/>
              <a:t>opstellen</a:t>
            </a:r>
            <a:r>
              <a:rPr lang="fr-BE" b="1" i="1" dirty="0"/>
              <a:t>, </a:t>
            </a:r>
            <a:r>
              <a:rPr lang="fr-BE" b="1" i="1" dirty="0" err="1"/>
              <a:t>euthanasieverklaring</a:t>
            </a:r>
            <a:r>
              <a:rPr lang="fr-BE" b="1" i="1" dirty="0"/>
              <a:t>….</a:t>
            </a:r>
            <a:endParaRPr lang="fr-BE" dirty="0">
              <a:solidFill>
                <a:prstClr val="black"/>
              </a:solidFill>
              <a:latin typeface="Calibri"/>
            </a:endParaRP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1564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594" y="3022933"/>
            <a:ext cx="11614688" cy="1325563"/>
          </a:xfrm>
        </p:spPr>
        <p:txBody>
          <a:bodyPr>
            <a:normAutofit fontScale="90000"/>
          </a:bodyPr>
          <a:lstStyle/>
          <a:p>
            <a:r>
              <a:rPr lang="nl-NL" dirty="0"/>
              <a:t>Een zorgvolmacht kan dus enkel opgesteld worden op het moment dat men nog wilsbekwaam is!</a:t>
            </a:r>
          </a:p>
        </p:txBody>
      </p:sp>
      <p:sp>
        <p:nvSpPr>
          <p:cNvPr id="5" name="Content Placeholder 4"/>
          <p:cNvSpPr>
            <a:spLocks noGrp="1"/>
          </p:cNvSpPr>
          <p:nvPr>
            <p:ph idx="1"/>
          </p:nvPr>
        </p:nvSpPr>
        <p:spPr>
          <a:xfrm>
            <a:off x="406594" y="2172828"/>
            <a:ext cx="11614688" cy="850106"/>
          </a:xfrm>
        </p:spPr>
        <p:txBody>
          <a:bodyPr>
            <a:normAutofit/>
          </a:bodyPr>
          <a:lstStyle/>
          <a:p>
            <a:pPr marL="0" indent="0">
              <a:lnSpc>
                <a:spcPct val="100000"/>
              </a:lnSpc>
              <a:buNone/>
            </a:pPr>
            <a:r>
              <a:rPr lang="nl-NL" sz="2000" dirty="0"/>
              <a:t>Anticiperen over de toekomst…</a:t>
            </a:r>
          </a:p>
          <a:p>
            <a:pPr marL="0" indent="0">
              <a:lnSpc>
                <a:spcPct val="100000"/>
              </a:lnSpc>
              <a:buNone/>
            </a:pPr>
            <a:r>
              <a:rPr lang="nl-NL" sz="2000" dirty="0"/>
              <a:t>houdt in dat men vandaag nog de gevolgen van zijn handelen moet beseffen. </a:t>
            </a:r>
          </a:p>
        </p:txBody>
      </p:sp>
      <p:sp>
        <p:nvSpPr>
          <p:cNvPr id="6" name="Content Placeholder 4"/>
          <p:cNvSpPr txBox="1">
            <a:spLocks/>
          </p:cNvSpPr>
          <p:nvPr/>
        </p:nvSpPr>
        <p:spPr>
          <a:xfrm>
            <a:off x="406594" y="4439936"/>
            <a:ext cx="11614688" cy="8501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90B6CB"/>
              </a:buClr>
              <a:buFont typeface="Arial" panose="020B0604020202020204" pitchFamily="34" charset="0"/>
              <a:buChar char="•"/>
              <a:defRPr sz="2800" kern="1200">
                <a:solidFill>
                  <a:srgbClr val="29455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90B6CB"/>
              </a:buClr>
              <a:buFont typeface="Arial" panose="020B0604020202020204" pitchFamily="34" charset="0"/>
              <a:buChar char="•"/>
              <a:defRPr sz="2400" kern="1200">
                <a:solidFill>
                  <a:srgbClr val="29455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90B6CB"/>
              </a:buClr>
              <a:buFont typeface="Arial" panose="020B0604020202020204" pitchFamily="34" charset="0"/>
              <a:buChar char="•"/>
              <a:defRPr sz="2000" kern="1200">
                <a:solidFill>
                  <a:srgbClr val="29455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90B6CB"/>
              </a:buClr>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90B6CB"/>
              </a:buClr>
              <a:buFont typeface="Arial" panose="020B0604020202020204" pitchFamily="34" charset="0"/>
              <a:buChar char="•"/>
              <a:defRPr sz="1800" kern="1200">
                <a:solidFill>
                  <a:srgbClr val="29455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000" dirty="0"/>
              <a:t>Mensen met toenemend geheugenverlies wachten dus beter niet tot het laatste moment op een zorgvolmacht op te stellen. Eenmaal de persoon niet meer wilsbekwaam is → te laat om een zorgvolmacht op te stellen! </a:t>
            </a:r>
          </a:p>
        </p:txBody>
      </p:sp>
      <p:pic>
        <p:nvPicPr>
          <p:cNvPr id="7" name="Picture 2" descr="https://www.notaris.be/media/cache/responsive_article_image/rc/GzRWGZcs/uploads/nl/news/595c927c21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09" y="110291"/>
            <a:ext cx="3751291" cy="2736304"/>
          </a:xfrm>
          <a:prstGeom prst="rect">
            <a:avLst/>
          </a:prstGeom>
          <a:noFill/>
          <a:effectLst>
            <a:softEdge rad="6477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0105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Wanneer treedt de zorgvolmacht ‘in werking?’ </a:t>
            </a:r>
          </a:p>
        </p:txBody>
      </p:sp>
      <p:sp>
        <p:nvSpPr>
          <p:cNvPr id="5" name="Content Placeholder 4"/>
          <p:cNvSpPr>
            <a:spLocks noGrp="1"/>
          </p:cNvSpPr>
          <p:nvPr>
            <p:ph idx="1"/>
          </p:nvPr>
        </p:nvSpPr>
        <p:spPr>
          <a:xfrm>
            <a:off x="406594" y="1690688"/>
            <a:ext cx="11614688" cy="4351338"/>
          </a:xfrm>
        </p:spPr>
        <p:txBody>
          <a:bodyPr>
            <a:normAutofit fontScale="92500" lnSpcReduction="20000"/>
          </a:bodyPr>
          <a:lstStyle/>
          <a:p>
            <a:pPr marL="0" lvl="0" indent="0" defTabSz="457200">
              <a:lnSpc>
                <a:spcPct val="100000"/>
              </a:lnSpc>
              <a:spcBef>
                <a:spcPct val="20000"/>
              </a:spcBef>
              <a:buClrTx/>
              <a:buNone/>
              <a:defRPr/>
            </a:pPr>
            <a:r>
              <a:rPr lang="fr-BE" i="1" dirty="0" err="1">
                <a:solidFill>
                  <a:srgbClr val="376076"/>
                </a:solidFill>
                <a:latin typeface="Calibri"/>
              </a:rPr>
              <a:t>Afhankelijk</a:t>
            </a:r>
            <a:r>
              <a:rPr lang="fr-BE" i="1" dirty="0">
                <a:solidFill>
                  <a:srgbClr val="376076"/>
                </a:solidFill>
                <a:latin typeface="Calibri"/>
              </a:rPr>
              <a:t> van </a:t>
            </a:r>
            <a:r>
              <a:rPr lang="fr-BE" i="1" dirty="0" err="1">
                <a:solidFill>
                  <a:srgbClr val="376076"/>
                </a:solidFill>
                <a:latin typeface="Calibri"/>
              </a:rPr>
              <a:t>wat</a:t>
            </a:r>
            <a:r>
              <a:rPr lang="fr-BE" i="1" dirty="0">
                <a:solidFill>
                  <a:srgbClr val="376076"/>
                </a:solidFill>
                <a:latin typeface="Calibri"/>
              </a:rPr>
              <a:t> in de </a:t>
            </a:r>
            <a:r>
              <a:rPr lang="fr-BE" i="1" dirty="0" err="1">
                <a:solidFill>
                  <a:srgbClr val="376076"/>
                </a:solidFill>
                <a:latin typeface="Calibri"/>
              </a:rPr>
              <a:t>zorgvolmacht</a:t>
            </a:r>
            <a:r>
              <a:rPr lang="fr-BE" i="1" dirty="0">
                <a:solidFill>
                  <a:srgbClr val="376076"/>
                </a:solidFill>
                <a:latin typeface="Calibri"/>
              </a:rPr>
              <a:t> </a:t>
            </a:r>
            <a:r>
              <a:rPr lang="fr-BE" i="1" dirty="0" err="1">
                <a:solidFill>
                  <a:srgbClr val="376076"/>
                </a:solidFill>
                <a:latin typeface="Calibri"/>
              </a:rPr>
              <a:t>beschreven</a:t>
            </a:r>
            <a:r>
              <a:rPr lang="fr-BE" i="1" dirty="0">
                <a:solidFill>
                  <a:srgbClr val="376076"/>
                </a:solidFill>
                <a:latin typeface="Calibri"/>
              </a:rPr>
              <a:t> </a:t>
            </a:r>
            <a:r>
              <a:rPr lang="fr-BE" i="1" dirty="0" err="1">
                <a:solidFill>
                  <a:srgbClr val="376076"/>
                </a:solidFill>
                <a:latin typeface="Calibri"/>
              </a:rPr>
              <a:t>staat</a:t>
            </a:r>
            <a:r>
              <a:rPr lang="fr-BE" i="1" dirty="0">
                <a:solidFill>
                  <a:srgbClr val="376076"/>
                </a:solidFill>
                <a:latin typeface="Calibri"/>
              </a:rPr>
              <a:t> (</a:t>
            </a:r>
            <a:r>
              <a:rPr lang="fr-BE" i="1" u="sng" dirty="0" err="1">
                <a:solidFill>
                  <a:srgbClr val="376076"/>
                </a:solidFill>
                <a:latin typeface="Calibri"/>
              </a:rPr>
              <a:t>keuze</a:t>
            </a:r>
            <a:r>
              <a:rPr lang="fr-BE" i="1" u="sng" dirty="0">
                <a:solidFill>
                  <a:srgbClr val="376076"/>
                </a:solidFill>
                <a:latin typeface="Calibri"/>
              </a:rPr>
              <a:t> van de </a:t>
            </a:r>
            <a:r>
              <a:rPr lang="fr-BE" i="1" u="sng" dirty="0" err="1">
                <a:solidFill>
                  <a:srgbClr val="376076"/>
                </a:solidFill>
                <a:latin typeface="Calibri"/>
              </a:rPr>
              <a:t>lastgever</a:t>
            </a:r>
            <a:r>
              <a:rPr lang="fr-BE" i="1" dirty="0">
                <a:solidFill>
                  <a:srgbClr val="376076"/>
                </a:solidFill>
                <a:latin typeface="Calibri"/>
              </a:rPr>
              <a:t>) </a:t>
            </a:r>
          </a:p>
          <a:p>
            <a:pPr marL="0" lvl="0" indent="0" defTabSz="457200">
              <a:lnSpc>
                <a:spcPct val="100000"/>
              </a:lnSpc>
              <a:spcBef>
                <a:spcPct val="20000"/>
              </a:spcBef>
              <a:buClrTx/>
              <a:buNone/>
              <a:defRPr/>
            </a:pPr>
            <a:endParaRPr lang="fr-BE" dirty="0">
              <a:solidFill>
                <a:srgbClr val="4F81BD">
                  <a:lumMod val="75000"/>
                </a:srgbClr>
              </a:solidFill>
              <a:latin typeface="Calibri"/>
            </a:endParaRPr>
          </a:p>
          <a:p>
            <a:pPr marL="0" lvl="0" indent="0" defTabSz="457200">
              <a:lnSpc>
                <a:spcPct val="100000"/>
              </a:lnSpc>
              <a:spcBef>
                <a:spcPct val="20000"/>
              </a:spcBef>
              <a:buClrTx/>
              <a:buNone/>
              <a:defRPr/>
            </a:pPr>
            <a:r>
              <a:rPr lang="fr-BE" b="1" dirty="0">
                <a:solidFill>
                  <a:srgbClr val="376076"/>
                </a:solidFill>
                <a:latin typeface="Calibri"/>
              </a:rPr>
              <a:t>A. </a:t>
            </a:r>
            <a:r>
              <a:rPr lang="fr-BE" b="1" dirty="0" err="1">
                <a:solidFill>
                  <a:srgbClr val="376076"/>
                </a:solidFill>
                <a:latin typeface="Calibri"/>
              </a:rPr>
              <a:t>Bij</a:t>
            </a:r>
            <a:r>
              <a:rPr lang="fr-BE" b="1" dirty="0">
                <a:solidFill>
                  <a:srgbClr val="376076"/>
                </a:solidFill>
                <a:latin typeface="Calibri"/>
              </a:rPr>
              <a:t> </a:t>
            </a:r>
            <a:r>
              <a:rPr lang="fr-BE" b="1" dirty="0" err="1">
                <a:solidFill>
                  <a:srgbClr val="376076"/>
                </a:solidFill>
                <a:latin typeface="Calibri"/>
              </a:rPr>
              <a:t>wils</a:t>
            </a:r>
            <a:r>
              <a:rPr lang="fr-BE" b="1" u="sng" dirty="0" err="1">
                <a:solidFill>
                  <a:srgbClr val="376076"/>
                </a:solidFill>
                <a:latin typeface="Calibri"/>
              </a:rPr>
              <a:t>on</a:t>
            </a:r>
            <a:r>
              <a:rPr lang="fr-BE" b="1" dirty="0" err="1">
                <a:solidFill>
                  <a:srgbClr val="376076"/>
                </a:solidFill>
                <a:latin typeface="Calibri"/>
              </a:rPr>
              <a:t>bekwaamheid</a:t>
            </a:r>
            <a:endParaRPr lang="fr-BE" b="1" dirty="0">
              <a:solidFill>
                <a:srgbClr val="376076"/>
              </a:solidFill>
              <a:latin typeface="Calibri"/>
            </a:endParaRPr>
          </a:p>
          <a:p>
            <a:pPr marL="0" lvl="0" indent="0" defTabSz="457200">
              <a:lnSpc>
                <a:spcPct val="100000"/>
              </a:lnSpc>
              <a:spcBef>
                <a:spcPct val="20000"/>
              </a:spcBef>
              <a:buClrTx/>
              <a:buNone/>
              <a:defRPr/>
            </a:pPr>
            <a:r>
              <a:rPr lang="fr-BE" b="1" dirty="0">
                <a:solidFill>
                  <a:srgbClr val="4F81BD">
                    <a:lumMod val="75000"/>
                  </a:srgbClr>
                </a:solidFill>
                <a:latin typeface="Calibri"/>
              </a:rPr>
              <a:t> 	</a:t>
            </a:r>
            <a:r>
              <a:rPr lang="fr-BE" dirty="0">
                <a:solidFill>
                  <a:prstClr val="black"/>
                </a:solidFill>
                <a:latin typeface="Calibri"/>
              </a:rPr>
              <a:t>→ in </a:t>
            </a:r>
            <a:r>
              <a:rPr lang="fr-BE" dirty="0" err="1">
                <a:solidFill>
                  <a:prstClr val="black"/>
                </a:solidFill>
                <a:latin typeface="Calibri"/>
              </a:rPr>
              <a:t>praktijk</a:t>
            </a:r>
            <a:r>
              <a:rPr lang="fr-BE" dirty="0">
                <a:solidFill>
                  <a:prstClr val="black"/>
                </a:solidFill>
                <a:latin typeface="Calibri"/>
              </a:rPr>
              <a:t> </a:t>
            </a:r>
            <a:r>
              <a:rPr lang="fr-BE" dirty="0" err="1">
                <a:solidFill>
                  <a:prstClr val="black"/>
                </a:solidFill>
                <a:latin typeface="Calibri"/>
              </a:rPr>
              <a:t>vaak</a:t>
            </a:r>
            <a:r>
              <a:rPr lang="fr-BE" dirty="0">
                <a:solidFill>
                  <a:prstClr val="black"/>
                </a:solidFill>
                <a:latin typeface="Calibri"/>
              </a:rPr>
              <a:t> </a:t>
            </a:r>
            <a:r>
              <a:rPr lang="fr-BE" dirty="0" err="1">
                <a:solidFill>
                  <a:prstClr val="black"/>
                </a:solidFill>
                <a:latin typeface="Calibri"/>
              </a:rPr>
              <a:t>vastgesteld</a:t>
            </a:r>
            <a:r>
              <a:rPr lang="fr-BE" dirty="0">
                <a:solidFill>
                  <a:prstClr val="black"/>
                </a:solidFill>
                <a:latin typeface="Calibri"/>
              </a:rPr>
              <a:t> </a:t>
            </a:r>
            <a:r>
              <a:rPr lang="fr-BE" dirty="0" err="1">
                <a:solidFill>
                  <a:prstClr val="black"/>
                </a:solidFill>
                <a:latin typeface="Calibri"/>
              </a:rPr>
              <a:t>door</a:t>
            </a:r>
            <a:r>
              <a:rPr lang="fr-BE" dirty="0">
                <a:solidFill>
                  <a:prstClr val="black"/>
                </a:solidFill>
                <a:latin typeface="Calibri"/>
              </a:rPr>
              <a:t> </a:t>
            </a:r>
            <a:r>
              <a:rPr lang="fr-BE" dirty="0" err="1">
                <a:solidFill>
                  <a:prstClr val="black"/>
                </a:solidFill>
                <a:latin typeface="Calibri"/>
              </a:rPr>
              <a:t>één</a:t>
            </a:r>
            <a:r>
              <a:rPr lang="fr-BE" dirty="0">
                <a:solidFill>
                  <a:prstClr val="black"/>
                </a:solidFill>
                <a:latin typeface="Calibri"/>
              </a:rPr>
              <a:t> of </a:t>
            </a:r>
            <a:r>
              <a:rPr lang="fr-BE" dirty="0" err="1">
                <a:solidFill>
                  <a:prstClr val="black"/>
                </a:solidFill>
                <a:latin typeface="Calibri"/>
              </a:rPr>
              <a:t>meerdere</a:t>
            </a:r>
            <a:r>
              <a:rPr lang="fr-BE" dirty="0">
                <a:solidFill>
                  <a:prstClr val="black"/>
                </a:solidFill>
                <a:latin typeface="Calibri"/>
              </a:rPr>
              <a:t> </a:t>
            </a:r>
          </a:p>
          <a:p>
            <a:pPr marL="0" lvl="0" indent="0" defTabSz="457200">
              <a:lnSpc>
                <a:spcPct val="100000"/>
              </a:lnSpc>
              <a:spcBef>
                <a:spcPct val="20000"/>
              </a:spcBef>
              <a:buClrTx/>
              <a:buNone/>
              <a:defRPr/>
            </a:pPr>
            <a:r>
              <a:rPr lang="fr-BE" dirty="0">
                <a:solidFill>
                  <a:prstClr val="black"/>
                </a:solidFill>
                <a:latin typeface="Calibri"/>
              </a:rPr>
              <a:t>	     </a:t>
            </a:r>
            <a:r>
              <a:rPr lang="fr-BE" dirty="0" err="1">
                <a:solidFill>
                  <a:prstClr val="black"/>
                </a:solidFill>
                <a:latin typeface="Calibri"/>
              </a:rPr>
              <a:t>artsen</a:t>
            </a:r>
            <a:r>
              <a:rPr lang="fr-BE" dirty="0">
                <a:solidFill>
                  <a:prstClr val="black"/>
                </a:solidFill>
                <a:latin typeface="Calibri"/>
              </a:rPr>
              <a:t>. </a:t>
            </a:r>
            <a:r>
              <a:rPr lang="fr-BE" dirty="0" err="1">
                <a:solidFill>
                  <a:prstClr val="black"/>
                </a:solidFill>
                <a:latin typeface="Calibri"/>
              </a:rPr>
              <a:t>Lastgever</a:t>
            </a:r>
            <a:r>
              <a:rPr lang="fr-BE" dirty="0">
                <a:solidFill>
                  <a:prstClr val="black"/>
                </a:solidFill>
                <a:latin typeface="Calibri"/>
              </a:rPr>
              <a:t> </a:t>
            </a:r>
            <a:r>
              <a:rPr lang="fr-BE" dirty="0" err="1">
                <a:solidFill>
                  <a:prstClr val="black"/>
                </a:solidFill>
                <a:latin typeface="Calibri"/>
              </a:rPr>
              <a:t>kiest</a:t>
            </a:r>
            <a:r>
              <a:rPr lang="fr-BE" dirty="0">
                <a:solidFill>
                  <a:prstClr val="black"/>
                </a:solidFill>
                <a:latin typeface="Calibri"/>
              </a:rPr>
              <a:t> op </a:t>
            </a:r>
            <a:r>
              <a:rPr lang="fr-BE" dirty="0" err="1">
                <a:solidFill>
                  <a:prstClr val="black"/>
                </a:solidFill>
                <a:latin typeface="Calibri"/>
              </a:rPr>
              <a:t>voorhand</a:t>
            </a:r>
            <a:r>
              <a:rPr lang="fr-BE" dirty="0">
                <a:solidFill>
                  <a:prstClr val="black"/>
                </a:solidFill>
                <a:latin typeface="Calibri"/>
              </a:rPr>
              <a:t> </a:t>
            </a:r>
            <a:r>
              <a:rPr lang="fr-BE" dirty="0" err="1">
                <a:solidFill>
                  <a:prstClr val="black"/>
                </a:solidFill>
                <a:latin typeface="Calibri"/>
              </a:rPr>
              <a:t>hoe</a:t>
            </a:r>
            <a:r>
              <a:rPr lang="fr-BE" dirty="0">
                <a:solidFill>
                  <a:prstClr val="black"/>
                </a:solidFill>
                <a:latin typeface="Calibri"/>
              </a:rPr>
              <a:t> dit </a:t>
            </a:r>
          </a:p>
          <a:p>
            <a:pPr marL="0" lvl="0" indent="0" defTabSz="457200">
              <a:lnSpc>
                <a:spcPct val="100000"/>
              </a:lnSpc>
              <a:spcBef>
                <a:spcPct val="20000"/>
              </a:spcBef>
              <a:buClrTx/>
              <a:buNone/>
              <a:defRPr/>
            </a:pPr>
            <a:r>
              <a:rPr lang="fr-BE" dirty="0">
                <a:solidFill>
                  <a:prstClr val="black"/>
                </a:solidFill>
                <a:latin typeface="Calibri"/>
              </a:rPr>
              <a:t>           </a:t>
            </a:r>
            <a:r>
              <a:rPr lang="fr-BE" dirty="0" err="1">
                <a:solidFill>
                  <a:prstClr val="black"/>
                </a:solidFill>
                <a:latin typeface="Calibri"/>
              </a:rPr>
              <a:t>vastgesteld</a:t>
            </a:r>
            <a:r>
              <a:rPr lang="fr-BE" dirty="0">
                <a:solidFill>
                  <a:prstClr val="black"/>
                </a:solidFill>
                <a:latin typeface="Calibri"/>
              </a:rPr>
              <a:t> </a:t>
            </a:r>
            <a:r>
              <a:rPr lang="fr-BE" dirty="0" err="1">
                <a:solidFill>
                  <a:prstClr val="black"/>
                </a:solidFill>
                <a:latin typeface="Calibri"/>
              </a:rPr>
              <a:t>moet</a:t>
            </a:r>
            <a:r>
              <a:rPr lang="fr-BE" dirty="0">
                <a:solidFill>
                  <a:prstClr val="black"/>
                </a:solidFill>
                <a:latin typeface="Calibri"/>
              </a:rPr>
              <a:t> </a:t>
            </a:r>
            <a:r>
              <a:rPr lang="fr-BE" dirty="0" err="1">
                <a:solidFill>
                  <a:prstClr val="black"/>
                </a:solidFill>
                <a:latin typeface="Calibri"/>
              </a:rPr>
              <a:t>worden</a:t>
            </a:r>
            <a:r>
              <a:rPr lang="fr-BE" dirty="0">
                <a:solidFill>
                  <a:prstClr val="black"/>
                </a:solidFill>
                <a:latin typeface="Calibri"/>
              </a:rPr>
              <a:t>.  </a:t>
            </a:r>
          </a:p>
          <a:p>
            <a:pPr marL="0" lvl="0" indent="0" defTabSz="457200">
              <a:lnSpc>
                <a:spcPct val="100000"/>
              </a:lnSpc>
              <a:spcBef>
                <a:spcPct val="20000"/>
              </a:spcBef>
              <a:buClrTx/>
              <a:buNone/>
              <a:defRPr/>
            </a:pPr>
            <a:endParaRPr lang="fr-BE" dirty="0">
              <a:solidFill>
                <a:prstClr val="black"/>
              </a:solidFill>
              <a:latin typeface="Calibri"/>
            </a:endParaRPr>
          </a:p>
          <a:p>
            <a:pPr marL="0" lvl="0" indent="0" defTabSz="457200">
              <a:lnSpc>
                <a:spcPct val="100000"/>
              </a:lnSpc>
              <a:spcBef>
                <a:spcPct val="20000"/>
              </a:spcBef>
              <a:buClrTx/>
              <a:buNone/>
              <a:defRPr/>
            </a:pPr>
            <a:r>
              <a:rPr lang="fr-BE" b="1" dirty="0">
                <a:solidFill>
                  <a:srgbClr val="376076"/>
                </a:solidFill>
                <a:latin typeface="Calibri"/>
              </a:rPr>
              <a:t>B. </a:t>
            </a:r>
            <a:r>
              <a:rPr lang="fr-BE" b="1" dirty="0" err="1">
                <a:solidFill>
                  <a:srgbClr val="376076"/>
                </a:solidFill>
                <a:latin typeface="Calibri"/>
              </a:rPr>
              <a:t>Wanneer</a:t>
            </a:r>
            <a:r>
              <a:rPr lang="fr-BE" b="1" dirty="0">
                <a:solidFill>
                  <a:srgbClr val="376076"/>
                </a:solidFill>
                <a:latin typeface="Calibri"/>
              </a:rPr>
              <a:t> de </a:t>
            </a:r>
            <a:r>
              <a:rPr lang="fr-BE" b="1" dirty="0" err="1">
                <a:solidFill>
                  <a:srgbClr val="376076"/>
                </a:solidFill>
                <a:latin typeface="Calibri"/>
              </a:rPr>
              <a:t>persoon</a:t>
            </a:r>
            <a:r>
              <a:rPr lang="fr-BE" b="1" dirty="0">
                <a:solidFill>
                  <a:srgbClr val="376076"/>
                </a:solidFill>
                <a:latin typeface="Calibri"/>
              </a:rPr>
              <a:t> </a:t>
            </a:r>
            <a:r>
              <a:rPr lang="fr-BE" b="1" dirty="0" err="1">
                <a:solidFill>
                  <a:srgbClr val="376076"/>
                </a:solidFill>
                <a:latin typeface="Calibri"/>
              </a:rPr>
              <a:t>nog</a:t>
            </a:r>
            <a:r>
              <a:rPr lang="fr-BE" b="1" dirty="0">
                <a:solidFill>
                  <a:srgbClr val="376076"/>
                </a:solidFill>
                <a:latin typeface="Calibri"/>
              </a:rPr>
              <a:t> </a:t>
            </a:r>
            <a:r>
              <a:rPr lang="fr-BE" b="1" dirty="0" err="1">
                <a:solidFill>
                  <a:srgbClr val="376076"/>
                </a:solidFill>
                <a:latin typeface="Calibri"/>
              </a:rPr>
              <a:t>wilsbekwaam</a:t>
            </a:r>
            <a:r>
              <a:rPr lang="fr-BE" b="1" dirty="0">
                <a:solidFill>
                  <a:srgbClr val="376076"/>
                </a:solidFill>
                <a:latin typeface="Calibri"/>
              </a:rPr>
              <a:t> </a:t>
            </a:r>
            <a:r>
              <a:rPr lang="fr-BE" b="1" dirty="0" err="1">
                <a:solidFill>
                  <a:srgbClr val="376076"/>
                </a:solidFill>
                <a:latin typeface="Calibri"/>
              </a:rPr>
              <a:t>is</a:t>
            </a:r>
            <a:endParaRPr lang="fr-BE" b="1" dirty="0">
              <a:solidFill>
                <a:srgbClr val="376076"/>
              </a:solidFill>
              <a:latin typeface="Calibri"/>
            </a:endParaRPr>
          </a:p>
          <a:p>
            <a:pPr marL="0" lvl="0" indent="0" defTabSz="457200">
              <a:lnSpc>
                <a:spcPct val="100000"/>
              </a:lnSpc>
              <a:spcBef>
                <a:spcPct val="20000"/>
              </a:spcBef>
              <a:buClrTx/>
              <a:buNone/>
              <a:defRPr/>
            </a:pPr>
            <a:r>
              <a:rPr lang="fr-BE" dirty="0">
                <a:solidFill>
                  <a:prstClr val="black"/>
                </a:solidFill>
                <a:latin typeface="Calibri"/>
              </a:rPr>
              <a:t>       → 	</a:t>
            </a:r>
            <a:r>
              <a:rPr lang="fr-BE" dirty="0" err="1">
                <a:solidFill>
                  <a:prstClr val="black"/>
                </a:solidFill>
                <a:latin typeface="Calibri"/>
              </a:rPr>
              <a:t>Wanneer</a:t>
            </a:r>
            <a:r>
              <a:rPr lang="fr-BE" dirty="0">
                <a:solidFill>
                  <a:prstClr val="black"/>
                </a:solidFill>
                <a:latin typeface="Calibri"/>
              </a:rPr>
              <a:t> de </a:t>
            </a:r>
            <a:r>
              <a:rPr lang="fr-BE" dirty="0" err="1">
                <a:solidFill>
                  <a:prstClr val="black"/>
                </a:solidFill>
                <a:latin typeface="Calibri"/>
              </a:rPr>
              <a:t>persoon</a:t>
            </a:r>
            <a:r>
              <a:rPr lang="fr-BE" dirty="0">
                <a:solidFill>
                  <a:prstClr val="black"/>
                </a:solidFill>
                <a:latin typeface="Calibri"/>
              </a:rPr>
              <a:t> niet </a:t>
            </a:r>
            <a:r>
              <a:rPr lang="fr-BE" dirty="0" err="1">
                <a:solidFill>
                  <a:prstClr val="black"/>
                </a:solidFill>
                <a:latin typeface="Calibri"/>
              </a:rPr>
              <a:t>goed</a:t>
            </a:r>
            <a:r>
              <a:rPr lang="fr-BE" dirty="0">
                <a:solidFill>
                  <a:prstClr val="black"/>
                </a:solidFill>
                <a:latin typeface="Calibri"/>
              </a:rPr>
              <a:t> </a:t>
            </a:r>
            <a:r>
              <a:rPr lang="fr-BE" dirty="0" err="1">
                <a:solidFill>
                  <a:prstClr val="black"/>
                </a:solidFill>
                <a:latin typeface="Calibri"/>
              </a:rPr>
              <a:t>bij</a:t>
            </a:r>
            <a:r>
              <a:rPr lang="fr-BE" dirty="0">
                <a:solidFill>
                  <a:prstClr val="black"/>
                </a:solidFill>
                <a:latin typeface="Calibri"/>
              </a:rPr>
              <a:t> been </a:t>
            </a:r>
            <a:r>
              <a:rPr lang="fr-BE" dirty="0" err="1">
                <a:solidFill>
                  <a:prstClr val="black"/>
                </a:solidFill>
                <a:latin typeface="Calibri"/>
              </a:rPr>
              <a:t>is</a:t>
            </a:r>
            <a:r>
              <a:rPr lang="fr-BE" dirty="0">
                <a:solidFill>
                  <a:prstClr val="black"/>
                </a:solidFill>
                <a:latin typeface="Calibri"/>
              </a:rPr>
              <a:t>. </a:t>
            </a:r>
            <a:r>
              <a:rPr lang="fr-BE" dirty="0" err="1">
                <a:solidFill>
                  <a:prstClr val="black"/>
                </a:solidFill>
                <a:latin typeface="Calibri"/>
              </a:rPr>
              <a:t>Mentaal</a:t>
            </a:r>
            <a:r>
              <a:rPr lang="fr-BE" dirty="0">
                <a:solidFill>
                  <a:prstClr val="black"/>
                </a:solidFill>
                <a:latin typeface="Calibri"/>
              </a:rPr>
              <a:t> </a:t>
            </a:r>
            <a:r>
              <a:rPr lang="fr-BE" dirty="0" err="1">
                <a:solidFill>
                  <a:prstClr val="black"/>
                </a:solidFill>
                <a:latin typeface="Calibri"/>
              </a:rPr>
              <a:t>nog</a:t>
            </a:r>
            <a:r>
              <a:rPr lang="fr-BE" dirty="0">
                <a:solidFill>
                  <a:prstClr val="black"/>
                </a:solidFill>
                <a:latin typeface="Calibri"/>
              </a:rPr>
              <a:t>  </a:t>
            </a:r>
            <a:r>
              <a:rPr lang="fr-BE" dirty="0" err="1">
                <a:solidFill>
                  <a:prstClr val="black"/>
                </a:solidFill>
                <a:latin typeface="Calibri"/>
              </a:rPr>
              <a:t>goed</a:t>
            </a:r>
            <a:r>
              <a:rPr lang="fr-BE" dirty="0">
                <a:solidFill>
                  <a:prstClr val="black"/>
                </a:solidFill>
                <a:latin typeface="Calibri"/>
              </a:rPr>
              <a:t> maar </a:t>
            </a:r>
            <a:r>
              <a:rPr lang="fr-BE" dirty="0" err="1">
                <a:solidFill>
                  <a:prstClr val="black"/>
                </a:solidFill>
                <a:latin typeface="Calibri"/>
              </a:rPr>
              <a:t>fysiek</a:t>
            </a:r>
            <a:r>
              <a:rPr lang="fr-BE" dirty="0">
                <a:solidFill>
                  <a:prstClr val="black"/>
                </a:solidFill>
                <a:latin typeface="Calibri"/>
              </a:rPr>
              <a:t> </a:t>
            </a:r>
            <a:r>
              <a:rPr lang="fr-BE" dirty="0" err="1">
                <a:solidFill>
                  <a:prstClr val="black"/>
                </a:solidFill>
                <a:latin typeface="Calibri"/>
              </a:rPr>
              <a:t>wat</a:t>
            </a:r>
            <a:r>
              <a:rPr lang="fr-BE" dirty="0">
                <a:solidFill>
                  <a:prstClr val="black"/>
                </a:solidFill>
                <a:latin typeface="Calibri"/>
              </a:rPr>
              <a:t> 			</a:t>
            </a:r>
            <a:r>
              <a:rPr lang="fr-BE" dirty="0" err="1">
                <a:solidFill>
                  <a:prstClr val="black"/>
                </a:solidFill>
                <a:latin typeface="Calibri"/>
              </a:rPr>
              <a:t>hulp</a:t>
            </a:r>
            <a:r>
              <a:rPr lang="fr-BE" dirty="0">
                <a:solidFill>
                  <a:prstClr val="black"/>
                </a:solidFill>
                <a:latin typeface="Calibri"/>
              </a:rPr>
              <a:t> </a:t>
            </a:r>
            <a:r>
              <a:rPr lang="fr-BE" dirty="0" err="1">
                <a:solidFill>
                  <a:prstClr val="black"/>
                </a:solidFill>
                <a:latin typeface="Calibri"/>
              </a:rPr>
              <a:t>nodig</a:t>
            </a:r>
            <a:r>
              <a:rPr lang="fr-BE" dirty="0">
                <a:solidFill>
                  <a:prstClr val="black"/>
                </a:solidFill>
                <a:latin typeface="Calibri"/>
              </a:rPr>
              <a:t> </a:t>
            </a:r>
            <a:r>
              <a:rPr lang="fr-BE" dirty="0" err="1">
                <a:solidFill>
                  <a:prstClr val="black"/>
                </a:solidFill>
                <a:latin typeface="Calibri"/>
              </a:rPr>
              <a:t>heeft</a:t>
            </a:r>
            <a:r>
              <a:rPr lang="fr-BE" dirty="0">
                <a:solidFill>
                  <a:prstClr val="black"/>
                </a:solidFill>
                <a:latin typeface="Calibri"/>
              </a:rPr>
              <a:t> en dus in die </a:t>
            </a:r>
            <a:r>
              <a:rPr lang="fr-BE" dirty="0" err="1">
                <a:solidFill>
                  <a:prstClr val="black"/>
                </a:solidFill>
                <a:latin typeface="Calibri"/>
              </a:rPr>
              <a:t>zin</a:t>
            </a:r>
            <a:r>
              <a:rPr lang="fr-BE" dirty="0">
                <a:solidFill>
                  <a:prstClr val="black"/>
                </a:solidFill>
                <a:latin typeface="Calibri"/>
              </a:rPr>
              <a:t> </a:t>
            </a:r>
            <a:r>
              <a:rPr lang="fr-BE" dirty="0" err="1">
                <a:solidFill>
                  <a:prstClr val="black"/>
                </a:solidFill>
                <a:latin typeface="Calibri"/>
              </a:rPr>
              <a:t>een</a:t>
            </a:r>
            <a:r>
              <a:rPr lang="fr-BE" dirty="0">
                <a:solidFill>
                  <a:prstClr val="black"/>
                </a:solidFill>
                <a:latin typeface="Calibri"/>
              </a:rPr>
              <a:t> </a:t>
            </a:r>
            <a:r>
              <a:rPr lang="fr-BE" dirty="0" err="1">
                <a:solidFill>
                  <a:prstClr val="black"/>
                </a:solidFill>
                <a:latin typeface="Calibri"/>
              </a:rPr>
              <a:t>zorgvolmacht</a:t>
            </a:r>
            <a:r>
              <a:rPr lang="fr-BE" dirty="0">
                <a:solidFill>
                  <a:prstClr val="black"/>
                </a:solidFill>
                <a:latin typeface="Calibri"/>
              </a:rPr>
              <a:t> </a:t>
            </a:r>
            <a:r>
              <a:rPr lang="fr-BE" dirty="0" err="1">
                <a:solidFill>
                  <a:prstClr val="black"/>
                </a:solidFill>
                <a:latin typeface="Calibri"/>
              </a:rPr>
              <a:t>wil</a:t>
            </a:r>
            <a:r>
              <a:rPr lang="fr-BE" dirty="0">
                <a:solidFill>
                  <a:prstClr val="black"/>
                </a:solidFill>
                <a:latin typeface="Calibri"/>
              </a:rPr>
              <a:t> </a:t>
            </a:r>
            <a:r>
              <a:rPr lang="fr-BE" dirty="0" err="1">
                <a:solidFill>
                  <a:prstClr val="black"/>
                </a:solidFill>
                <a:latin typeface="Calibri"/>
              </a:rPr>
              <a:t>geven</a:t>
            </a:r>
            <a:r>
              <a:rPr lang="fr-BE" dirty="0">
                <a:solidFill>
                  <a:prstClr val="black"/>
                </a:solidFill>
                <a:latin typeface="Calibri"/>
              </a:rPr>
              <a:t> – </a:t>
            </a:r>
            <a:r>
              <a:rPr lang="fr-BE" dirty="0" err="1">
                <a:solidFill>
                  <a:prstClr val="black"/>
                </a:solidFill>
                <a:latin typeface="Calibri"/>
              </a:rPr>
              <a:t>ontzorgen</a:t>
            </a:r>
            <a:r>
              <a:rPr lang="fr-BE" dirty="0">
                <a:solidFill>
                  <a:prstClr val="black"/>
                </a:solidFill>
                <a:latin typeface="Calibri"/>
              </a:rPr>
              <a:t>.</a:t>
            </a:r>
          </a:p>
          <a:p>
            <a:pPr marL="0" lvl="0" indent="0" defTabSz="457200">
              <a:lnSpc>
                <a:spcPct val="100000"/>
              </a:lnSpc>
              <a:spcBef>
                <a:spcPct val="20000"/>
              </a:spcBef>
              <a:buClrTx/>
              <a:buNone/>
              <a:defRPr/>
            </a:pPr>
            <a:r>
              <a:rPr lang="fr-BE" dirty="0">
                <a:solidFill>
                  <a:srgbClr val="4F81BD">
                    <a:lumMod val="75000"/>
                  </a:srgbClr>
                </a:solidFill>
                <a:latin typeface="Calibri"/>
              </a:rPr>
              <a:t> </a:t>
            </a:r>
          </a:p>
        </p:txBody>
      </p:sp>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82100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Zorgvolmacht ≠ gewone volmacht</a:t>
            </a:r>
            <a:br>
              <a:rPr lang="nl-NL" dirty="0"/>
            </a:br>
            <a:endParaRPr lang="nl-NL" dirty="0"/>
          </a:p>
        </p:txBody>
      </p:sp>
      <p:sp>
        <p:nvSpPr>
          <p:cNvPr id="5" name="Content Placeholder 4"/>
          <p:cNvSpPr>
            <a:spLocks noGrp="1"/>
          </p:cNvSpPr>
          <p:nvPr>
            <p:ph idx="1"/>
          </p:nvPr>
        </p:nvSpPr>
        <p:spPr>
          <a:xfrm>
            <a:off x="406594" y="1690688"/>
            <a:ext cx="11614688" cy="4351338"/>
          </a:xfrm>
        </p:spPr>
        <p:txBody>
          <a:bodyPr>
            <a:normAutofit/>
          </a:bodyPr>
          <a:lstStyle/>
          <a:p>
            <a:pPr marL="0" indent="0">
              <a:lnSpc>
                <a:spcPct val="100000"/>
              </a:lnSpc>
              <a:buNone/>
            </a:pPr>
            <a:r>
              <a:rPr lang="nl-NL" sz="2000" dirty="0"/>
              <a:t>Gewone volmacht: </a:t>
            </a:r>
          </a:p>
          <a:p>
            <a:pPr>
              <a:lnSpc>
                <a:spcPct val="100000"/>
              </a:lnSpc>
            </a:pPr>
            <a:r>
              <a:rPr lang="nl-NL" sz="2000" dirty="0"/>
              <a:t>heeft uitwerking zolang de persoon wilsbekwaam is</a:t>
            </a:r>
          </a:p>
          <a:p>
            <a:pPr>
              <a:lnSpc>
                <a:spcPct val="100000"/>
              </a:lnSpc>
            </a:pPr>
            <a:endParaRPr lang="nl-NL" sz="2000" dirty="0"/>
          </a:p>
          <a:p>
            <a:pPr marL="0" indent="0">
              <a:lnSpc>
                <a:spcPct val="100000"/>
              </a:lnSpc>
              <a:buNone/>
            </a:pPr>
            <a:r>
              <a:rPr lang="nl-NL" sz="2000" dirty="0"/>
              <a:t>Zorgvolmacht:</a:t>
            </a:r>
          </a:p>
          <a:p>
            <a:pPr>
              <a:lnSpc>
                <a:spcPct val="100000"/>
              </a:lnSpc>
            </a:pPr>
            <a:r>
              <a:rPr lang="nl-NL" sz="2000" dirty="0"/>
              <a:t>kan, mits voldoening aan de formele voorwaarden, uitwerking </a:t>
            </a:r>
          </a:p>
          <a:p>
            <a:pPr marL="0" indent="0">
              <a:lnSpc>
                <a:spcPct val="100000"/>
              </a:lnSpc>
              <a:buNone/>
            </a:pPr>
            <a:r>
              <a:rPr lang="nl-NL" sz="2000" dirty="0"/>
              <a:t>   krijgen wanneer de persoon wilsonbekwaam wordt! </a:t>
            </a:r>
          </a:p>
          <a:p>
            <a:pPr marL="0" indent="0">
              <a:lnSpc>
                <a:spcPct val="100000"/>
              </a:lnSpc>
              <a:buNone/>
            </a:pPr>
            <a:r>
              <a:rPr lang="nl-NL" sz="2000" dirty="0"/>
              <a:t>   = </a:t>
            </a:r>
            <a:r>
              <a:rPr lang="nl-NL" sz="2000" b="1" dirty="0"/>
              <a:t>groot voordeel van de zorgvolmacht </a:t>
            </a:r>
          </a:p>
          <a:p>
            <a:pPr marL="0" indent="0">
              <a:lnSpc>
                <a:spcPct val="100000"/>
              </a:lnSpc>
              <a:buNone/>
            </a:pPr>
            <a:endParaRPr lang="nl-NL" sz="2000" b="1" dirty="0"/>
          </a:p>
          <a:p>
            <a:pPr marL="0" indent="0" algn="ctr">
              <a:lnSpc>
                <a:spcPct val="100000"/>
              </a:lnSpc>
              <a:buNone/>
            </a:pPr>
            <a:r>
              <a:rPr lang="nl-NL" sz="2000" b="1" dirty="0"/>
              <a:t>De basis van elke (zorg)volmacht is VERTROUWEN</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6507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De zorgvolmacht: uitwerking na wilsonbekwaamheid</a:t>
            </a:r>
          </a:p>
        </p:txBody>
      </p:sp>
      <p:sp>
        <p:nvSpPr>
          <p:cNvPr id="5" name="Content Placeholder 4"/>
          <p:cNvSpPr>
            <a:spLocks noGrp="1"/>
          </p:cNvSpPr>
          <p:nvPr>
            <p:ph idx="1"/>
          </p:nvPr>
        </p:nvSpPr>
        <p:spPr>
          <a:xfrm>
            <a:off x="406594" y="1690688"/>
            <a:ext cx="11614688" cy="4351338"/>
          </a:xfrm>
        </p:spPr>
        <p:txBody>
          <a:bodyPr>
            <a:normAutofit/>
          </a:bodyPr>
          <a:lstStyle/>
          <a:p>
            <a:pPr marL="0" lvl="0" indent="0" defTabSz="457200">
              <a:lnSpc>
                <a:spcPct val="100000"/>
              </a:lnSpc>
              <a:spcBef>
                <a:spcPct val="20000"/>
              </a:spcBef>
              <a:buClrTx/>
              <a:buNone/>
              <a:defRPr/>
            </a:pPr>
            <a:r>
              <a:rPr lang="fr-BE" sz="2000" b="1" dirty="0" err="1">
                <a:solidFill>
                  <a:srgbClr val="376076"/>
                </a:solidFill>
                <a:latin typeface="Calibri"/>
              </a:rPr>
              <a:t>Wanneer</a:t>
            </a:r>
            <a:r>
              <a:rPr lang="fr-BE" sz="2000" b="1" dirty="0">
                <a:solidFill>
                  <a:srgbClr val="376076"/>
                </a:solidFill>
                <a:latin typeface="Calibri"/>
              </a:rPr>
              <a:t> </a:t>
            </a:r>
            <a:r>
              <a:rPr lang="fr-BE" sz="2000" b="1" dirty="0" err="1">
                <a:solidFill>
                  <a:srgbClr val="376076"/>
                </a:solidFill>
                <a:latin typeface="Calibri"/>
              </a:rPr>
              <a:t>werkt</a:t>
            </a:r>
            <a:r>
              <a:rPr lang="fr-BE" sz="2000" b="1" dirty="0">
                <a:solidFill>
                  <a:srgbClr val="376076"/>
                </a:solidFill>
                <a:latin typeface="Calibri"/>
              </a:rPr>
              <a:t> de </a:t>
            </a:r>
            <a:r>
              <a:rPr lang="fr-BE" sz="2000" b="1" dirty="0" err="1">
                <a:solidFill>
                  <a:srgbClr val="376076"/>
                </a:solidFill>
                <a:latin typeface="Calibri"/>
              </a:rPr>
              <a:t>zorgvolmacht</a:t>
            </a:r>
            <a:r>
              <a:rPr lang="fr-BE" sz="2000" b="1" dirty="0">
                <a:solidFill>
                  <a:srgbClr val="376076"/>
                </a:solidFill>
                <a:latin typeface="Calibri"/>
              </a:rPr>
              <a:t> </a:t>
            </a:r>
            <a:r>
              <a:rPr lang="fr-BE" sz="2000" b="1" dirty="0" err="1">
                <a:solidFill>
                  <a:srgbClr val="376076"/>
                </a:solidFill>
                <a:latin typeface="Calibri"/>
              </a:rPr>
              <a:t>door</a:t>
            </a:r>
            <a:r>
              <a:rPr lang="fr-BE" sz="2000" b="1" dirty="0">
                <a:solidFill>
                  <a:srgbClr val="376076"/>
                </a:solidFill>
                <a:latin typeface="Calibri"/>
              </a:rPr>
              <a:t> na de </a:t>
            </a:r>
            <a:r>
              <a:rPr lang="fr-BE" sz="2000" b="1" dirty="0" err="1">
                <a:solidFill>
                  <a:srgbClr val="376076"/>
                </a:solidFill>
                <a:latin typeface="Calibri"/>
              </a:rPr>
              <a:t>wilsonbekwaamheid</a:t>
            </a:r>
            <a:r>
              <a:rPr lang="fr-BE" sz="2000" b="1" dirty="0">
                <a:solidFill>
                  <a:srgbClr val="376076"/>
                </a:solidFill>
                <a:latin typeface="Calibri"/>
              </a:rPr>
              <a:t>?</a:t>
            </a:r>
          </a:p>
          <a:p>
            <a:pPr marL="0" lvl="0" indent="0" defTabSz="457200">
              <a:lnSpc>
                <a:spcPct val="100000"/>
              </a:lnSpc>
              <a:spcBef>
                <a:spcPct val="20000"/>
              </a:spcBef>
              <a:buClrTx/>
              <a:buNone/>
              <a:defRPr/>
            </a:pPr>
            <a:endParaRPr lang="fr-BE" sz="2000" b="1" dirty="0">
              <a:solidFill>
                <a:srgbClr val="4F81BD">
                  <a:lumMod val="75000"/>
                </a:srgbClr>
              </a:solidFill>
              <a:latin typeface="Calibri"/>
            </a:endParaRP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lasthebber</a:t>
            </a:r>
            <a:r>
              <a:rPr lang="fr-BE" sz="2000" dirty="0">
                <a:solidFill>
                  <a:prstClr val="black"/>
                </a:solidFill>
                <a:latin typeface="Calibri"/>
              </a:rPr>
              <a:t> </a:t>
            </a:r>
            <a:r>
              <a:rPr lang="fr-BE" sz="2000" dirty="0" err="1">
                <a:solidFill>
                  <a:prstClr val="black"/>
                </a:solidFill>
                <a:latin typeface="Calibri"/>
              </a:rPr>
              <a:t>was</a:t>
            </a:r>
            <a:r>
              <a:rPr lang="fr-BE" sz="2000" dirty="0">
                <a:solidFill>
                  <a:prstClr val="black"/>
                </a:solidFill>
                <a:latin typeface="Calibri"/>
              </a:rPr>
              <a:t> </a:t>
            </a:r>
            <a:r>
              <a:rPr lang="fr-BE" sz="2000" b="1" dirty="0" err="1">
                <a:solidFill>
                  <a:prstClr val="black"/>
                </a:solidFill>
                <a:latin typeface="Calibri"/>
              </a:rPr>
              <a:t>wilsbekwaam</a:t>
            </a:r>
            <a:r>
              <a:rPr lang="fr-BE" sz="2000" dirty="0">
                <a:solidFill>
                  <a:prstClr val="black"/>
                </a:solidFill>
                <a:latin typeface="Calibri"/>
              </a:rPr>
              <a:t> </a:t>
            </a:r>
            <a:r>
              <a:rPr lang="fr-BE" sz="2000" dirty="0" err="1">
                <a:solidFill>
                  <a:prstClr val="black"/>
                </a:solidFill>
                <a:latin typeface="Calibri"/>
              </a:rPr>
              <a:t>bij</a:t>
            </a:r>
            <a:r>
              <a:rPr lang="fr-BE" sz="2000" dirty="0">
                <a:solidFill>
                  <a:prstClr val="black"/>
                </a:solidFill>
                <a:latin typeface="Calibri"/>
              </a:rPr>
              <a:t> het </a:t>
            </a:r>
            <a:r>
              <a:rPr lang="fr-BE" sz="2000" dirty="0" err="1">
                <a:solidFill>
                  <a:prstClr val="black"/>
                </a:solidFill>
                <a:latin typeface="Calibri"/>
              </a:rPr>
              <a:t>opstellen</a:t>
            </a:r>
            <a:r>
              <a:rPr lang="fr-BE" sz="2000" dirty="0">
                <a:solidFill>
                  <a:prstClr val="black"/>
                </a:solidFill>
                <a:latin typeface="Calibri"/>
              </a:rPr>
              <a:t> van de </a:t>
            </a:r>
            <a:r>
              <a:rPr lang="fr-BE" sz="2000" dirty="0" err="1">
                <a:solidFill>
                  <a:prstClr val="black"/>
                </a:solidFill>
                <a:latin typeface="Calibri"/>
              </a:rPr>
              <a:t>zorgvolmacht</a:t>
            </a:r>
            <a:r>
              <a:rPr lang="fr-BE" sz="2000" dirty="0">
                <a:solidFill>
                  <a:prstClr val="black"/>
                </a:solidFill>
                <a:latin typeface="Calibri"/>
              </a:rPr>
              <a:t>;</a:t>
            </a: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zorgvolmacht</a:t>
            </a:r>
            <a:r>
              <a:rPr lang="fr-BE" sz="2000" dirty="0">
                <a:solidFill>
                  <a:prstClr val="black"/>
                </a:solidFill>
                <a:latin typeface="Calibri"/>
              </a:rPr>
              <a:t> </a:t>
            </a:r>
            <a:r>
              <a:rPr lang="fr-BE" sz="2000" dirty="0" err="1">
                <a:solidFill>
                  <a:prstClr val="black"/>
                </a:solidFill>
                <a:latin typeface="Calibri"/>
              </a:rPr>
              <a:t>werd</a:t>
            </a:r>
            <a:r>
              <a:rPr lang="fr-BE" sz="2000" dirty="0">
                <a:solidFill>
                  <a:prstClr val="black"/>
                </a:solidFill>
                <a:latin typeface="Calibri"/>
              </a:rPr>
              <a:t> </a:t>
            </a:r>
            <a:r>
              <a:rPr lang="fr-BE" sz="2000" b="1" dirty="0" err="1">
                <a:solidFill>
                  <a:prstClr val="black"/>
                </a:solidFill>
                <a:latin typeface="Calibri"/>
              </a:rPr>
              <a:t>schriftelijk</a:t>
            </a:r>
            <a:r>
              <a:rPr lang="fr-BE" sz="2000" dirty="0">
                <a:solidFill>
                  <a:prstClr val="black"/>
                </a:solidFill>
                <a:latin typeface="Calibri"/>
              </a:rPr>
              <a:t> </a:t>
            </a:r>
            <a:r>
              <a:rPr lang="fr-BE" sz="2000" dirty="0" err="1">
                <a:solidFill>
                  <a:prstClr val="black"/>
                </a:solidFill>
                <a:latin typeface="Calibri"/>
              </a:rPr>
              <a:t>opgesteld</a:t>
            </a:r>
            <a:r>
              <a:rPr lang="fr-BE" sz="2000" dirty="0">
                <a:solidFill>
                  <a:prstClr val="black"/>
                </a:solidFill>
                <a:latin typeface="Calibri"/>
              </a:rPr>
              <a:t>; </a:t>
            </a: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zorgvolmacht</a:t>
            </a:r>
            <a:r>
              <a:rPr lang="fr-BE" sz="2000" dirty="0">
                <a:solidFill>
                  <a:prstClr val="black"/>
                </a:solidFill>
                <a:latin typeface="Calibri"/>
              </a:rPr>
              <a:t> </a:t>
            </a:r>
            <a:r>
              <a:rPr lang="fr-BE" sz="2000" dirty="0" err="1">
                <a:solidFill>
                  <a:prstClr val="black"/>
                </a:solidFill>
                <a:latin typeface="Calibri"/>
              </a:rPr>
              <a:t>vermeldt</a:t>
            </a:r>
            <a:r>
              <a:rPr lang="fr-BE" sz="2000" dirty="0">
                <a:solidFill>
                  <a:prstClr val="black"/>
                </a:solidFill>
                <a:latin typeface="Calibri"/>
              </a:rPr>
              <a:t> de </a:t>
            </a:r>
            <a:r>
              <a:rPr lang="fr-BE" sz="2000" dirty="0" err="1">
                <a:solidFill>
                  <a:prstClr val="black"/>
                </a:solidFill>
                <a:latin typeface="Calibri"/>
              </a:rPr>
              <a:t>doelstelling</a:t>
            </a:r>
            <a:r>
              <a:rPr lang="fr-BE" sz="2000" dirty="0">
                <a:solidFill>
                  <a:prstClr val="black"/>
                </a:solidFill>
                <a:latin typeface="Calibri"/>
              </a:rPr>
              <a:t>: </a:t>
            </a:r>
            <a:r>
              <a:rPr lang="fr-BE" sz="2000" b="1" dirty="0" err="1">
                <a:solidFill>
                  <a:prstClr val="black"/>
                </a:solidFill>
                <a:latin typeface="Calibri"/>
              </a:rPr>
              <a:t>een</a:t>
            </a:r>
            <a:r>
              <a:rPr lang="fr-BE" sz="2000" b="1" dirty="0">
                <a:solidFill>
                  <a:prstClr val="black"/>
                </a:solidFill>
                <a:latin typeface="Calibri"/>
              </a:rPr>
              <a:t> </a:t>
            </a:r>
            <a:r>
              <a:rPr lang="fr-BE" sz="2000" b="1" dirty="0" err="1">
                <a:solidFill>
                  <a:prstClr val="black"/>
                </a:solidFill>
                <a:latin typeface="Calibri"/>
              </a:rPr>
              <a:t>buitengerechterlijk</a:t>
            </a:r>
            <a:r>
              <a:rPr lang="fr-BE" sz="2000" b="1" dirty="0">
                <a:solidFill>
                  <a:prstClr val="black"/>
                </a:solidFill>
                <a:latin typeface="Calibri"/>
              </a:rPr>
              <a:t> </a:t>
            </a:r>
            <a:r>
              <a:rPr lang="fr-BE" sz="2000" b="1" dirty="0" err="1">
                <a:solidFill>
                  <a:prstClr val="black"/>
                </a:solidFill>
                <a:latin typeface="Calibri"/>
              </a:rPr>
              <a:t>bescherming</a:t>
            </a:r>
            <a:r>
              <a:rPr lang="fr-BE" sz="2000" b="1" dirty="0">
                <a:solidFill>
                  <a:prstClr val="black"/>
                </a:solidFill>
                <a:latin typeface="Calibri"/>
              </a:rPr>
              <a:t> </a:t>
            </a:r>
            <a:r>
              <a:rPr lang="fr-BE" sz="2000" b="1" dirty="0" err="1">
                <a:solidFill>
                  <a:prstClr val="black"/>
                </a:solidFill>
                <a:latin typeface="Calibri"/>
              </a:rPr>
              <a:t>organiseren</a:t>
            </a:r>
            <a:r>
              <a:rPr lang="fr-BE" sz="2000" dirty="0">
                <a:solidFill>
                  <a:prstClr val="black"/>
                </a:solidFill>
                <a:latin typeface="Calibri"/>
              </a:rPr>
              <a:t>;</a:t>
            </a:r>
          </a:p>
          <a:p>
            <a:pPr marL="514350" lvl="0" indent="-514350" defTabSz="457200">
              <a:lnSpc>
                <a:spcPct val="100000"/>
              </a:lnSpc>
              <a:spcBef>
                <a:spcPct val="20000"/>
              </a:spcBef>
              <a:buClrTx/>
              <a:buFont typeface="Arial"/>
              <a:buAutoNum type="arabicPeriod"/>
              <a:defRPr/>
            </a:pPr>
            <a:r>
              <a:rPr lang="fr-BE" sz="2000" dirty="0">
                <a:solidFill>
                  <a:prstClr val="black"/>
                </a:solidFill>
                <a:latin typeface="Calibri"/>
              </a:rPr>
              <a:t>De </a:t>
            </a:r>
            <a:r>
              <a:rPr lang="fr-BE" sz="2000" dirty="0" err="1">
                <a:solidFill>
                  <a:prstClr val="black"/>
                </a:solidFill>
                <a:latin typeface="Calibri"/>
              </a:rPr>
              <a:t>zorgvolmacht</a:t>
            </a:r>
            <a:r>
              <a:rPr lang="fr-BE" sz="2000" dirty="0">
                <a:solidFill>
                  <a:prstClr val="black"/>
                </a:solidFill>
                <a:latin typeface="Calibri"/>
              </a:rPr>
              <a:t> </a:t>
            </a:r>
            <a:r>
              <a:rPr lang="fr-BE" sz="2000" dirty="0" err="1">
                <a:solidFill>
                  <a:prstClr val="black"/>
                </a:solidFill>
                <a:latin typeface="Calibri"/>
              </a:rPr>
              <a:t>werd</a:t>
            </a:r>
            <a:r>
              <a:rPr lang="fr-BE" sz="2000" dirty="0">
                <a:solidFill>
                  <a:prstClr val="black"/>
                </a:solidFill>
                <a:latin typeface="Calibri"/>
              </a:rPr>
              <a:t> </a:t>
            </a:r>
            <a:r>
              <a:rPr lang="fr-BE" sz="2000" b="1" dirty="0" err="1">
                <a:solidFill>
                  <a:prstClr val="black"/>
                </a:solidFill>
                <a:latin typeface="Calibri"/>
              </a:rPr>
              <a:t>geregistreerd</a:t>
            </a:r>
            <a:r>
              <a:rPr lang="fr-BE" sz="2000" dirty="0">
                <a:solidFill>
                  <a:prstClr val="black"/>
                </a:solidFill>
                <a:latin typeface="Calibri"/>
              </a:rPr>
              <a:t> in het ‘</a:t>
            </a:r>
            <a:r>
              <a:rPr lang="fr-BE" sz="2000" dirty="0" err="1">
                <a:solidFill>
                  <a:prstClr val="black"/>
                </a:solidFill>
                <a:latin typeface="Calibri"/>
              </a:rPr>
              <a:t>Centraal</a:t>
            </a:r>
            <a:r>
              <a:rPr lang="fr-BE" sz="2000" dirty="0">
                <a:solidFill>
                  <a:prstClr val="black"/>
                </a:solidFill>
                <a:latin typeface="Calibri"/>
              </a:rPr>
              <a:t> </a:t>
            </a:r>
            <a:r>
              <a:rPr lang="fr-BE" sz="2000" dirty="0" err="1">
                <a:solidFill>
                  <a:prstClr val="black"/>
                </a:solidFill>
                <a:latin typeface="Calibri"/>
              </a:rPr>
              <a:t>Register</a:t>
            </a:r>
            <a:r>
              <a:rPr lang="fr-BE" sz="2000" dirty="0">
                <a:solidFill>
                  <a:prstClr val="black"/>
                </a:solidFill>
                <a:latin typeface="Calibri"/>
              </a:rPr>
              <a:t> van </a:t>
            </a:r>
            <a:r>
              <a:rPr lang="fr-BE" sz="2000" dirty="0" err="1">
                <a:solidFill>
                  <a:prstClr val="black"/>
                </a:solidFill>
                <a:latin typeface="Calibri"/>
              </a:rPr>
              <a:t>Lastgevingen</a:t>
            </a:r>
            <a:r>
              <a:rPr lang="fr-BE" sz="2000" dirty="0">
                <a:solidFill>
                  <a:prstClr val="black"/>
                </a:solidFill>
                <a:latin typeface="Calibri"/>
              </a:rPr>
              <a:t>’ (CRL) </a:t>
            </a:r>
            <a:r>
              <a:rPr lang="fr-BE" sz="2000" dirty="0" err="1">
                <a:solidFill>
                  <a:prstClr val="black"/>
                </a:solidFill>
                <a:latin typeface="Calibri"/>
              </a:rPr>
              <a:t>beheerd</a:t>
            </a:r>
            <a:r>
              <a:rPr lang="fr-BE" sz="2000" dirty="0">
                <a:solidFill>
                  <a:prstClr val="black"/>
                </a:solidFill>
                <a:latin typeface="Calibri"/>
              </a:rPr>
              <a:t> </a:t>
            </a:r>
            <a:r>
              <a:rPr lang="fr-BE" sz="2000" dirty="0" err="1">
                <a:solidFill>
                  <a:prstClr val="black"/>
                </a:solidFill>
                <a:latin typeface="Calibri"/>
              </a:rPr>
              <a:t>door</a:t>
            </a:r>
            <a:r>
              <a:rPr lang="fr-BE" sz="2000" dirty="0">
                <a:solidFill>
                  <a:prstClr val="black"/>
                </a:solidFill>
                <a:latin typeface="Calibri"/>
              </a:rPr>
              <a:t> de </a:t>
            </a:r>
            <a:r>
              <a:rPr lang="fr-BE" sz="2000" dirty="0" err="1">
                <a:solidFill>
                  <a:prstClr val="black"/>
                </a:solidFill>
                <a:latin typeface="Calibri"/>
              </a:rPr>
              <a:t>Federatie</a:t>
            </a:r>
            <a:r>
              <a:rPr lang="fr-BE" sz="2000" dirty="0">
                <a:solidFill>
                  <a:prstClr val="black"/>
                </a:solidFill>
                <a:latin typeface="Calibri"/>
              </a:rPr>
              <a:t> van </a:t>
            </a:r>
            <a:r>
              <a:rPr lang="fr-BE" sz="2000" dirty="0" err="1">
                <a:solidFill>
                  <a:prstClr val="black"/>
                </a:solidFill>
                <a:latin typeface="Calibri"/>
              </a:rPr>
              <a:t>notarissen</a:t>
            </a:r>
            <a:endParaRPr lang="fr-BE" sz="2000" dirty="0">
              <a:solidFill>
                <a:prstClr val="black"/>
              </a:solidFill>
              <a:latin typeface="Calibri"/>
            </a:endParaRPr>
          </a:p>
          <a:p>
            <a:pPr marL="0" lvl="0" indent="0" defTabSz="457200">
              <a:lnSpc>
                <a:spcPct val="100000"/>
              </a:lnSpc>
              <a:spcBef>
                <a:spcPct val="20000"/>
              </a:spcBef>
              <a:buClrTx/>
              <a:buNone/>
              <a:defRPr/>
            </a:pPr>
            <a:r>
              <a:rPr lang="fr-BE" sz="2000" b="1" dirty="0">
                <a:solidFill>
                  <a:srgbClr val="4F81BD">
                    <a:lumMod val="75000"/>
                  </a:srgbClr>
                </a:solidFill>
                <a:latin typeface="Calibri"/>
              </a:rPr>
              <a:t>                                             </a:t>
            </a:r>
            <a:r>
              <a:rPr lang="fr-BE" sz="2000" b="1" dirty="0">
                <a:solidFill>
                  <a:srgbClr val="376076"/>
                </a:solidFill>
                <a:latin typeface="Calibri"/>
              </a:rPr>
              <a:t>↓</a:t>
            </a:r>
          </a:p>
          <a:p>
            <a:pPr marL="0" lvl="0" indent="0" defTabSz="457200">
              <a:lnSpc>
                <a:spcPct val="100000"/>
              </a:lnSpc>
              <a:spcBef>
                <a:spcPct val="20000"/>
              </a:spcBef>
              <a:buClrTx/>
              <a:buNone/>
              <a:defRPr/>
            </a:pPr>
            <a:r>
              <a:rPr lang="fr-BE" sz="2000" b="1" dirty="0">
                <a:solidFill>
                  <a:srgbClr val="376076"/>
                </a:solidFill>
                <a:latin typeface="Calibri"/>
              </a:rPr>
              <a:t> 	</a:t>
            </a:r>
            <a:r>
              <a:rPr lang="fr-BE" sz="2000" b="1" dirty="0" err="1">
                <a:solidFill>
                  <a:srgbClr val="376076"/>
                </a:solidFill>
                <a:latin typeface="Calibri"/>
              </a:rPr>
              <a:t>zonder</a:t>
            </a:r>
            <a:r>
              <a:rPr lang="fr-BE" sz="2000" b="1" dirty="0">
                <a:solidFill>
                  <a:srgbClr val="376076"/>
                </a:solidFill>
                <a:latin typeface="Calibri"/>
              </a:rPr>
              <a:t> </a:t>
            </a:r>
            <a:r>
              <a:rPr lang="fr-BE" sz="2000" b="1" dirty="0" err="1">
                <a:solidFill>
                  <a:srgbClr val="376076"/>
                </a:solidFill>
                <a:latin typeface="Calibri"/>
              </a:rPr>
              <a:t>registratie</a:t>
            </a:r>
            <a:r>
              <a:rPr lang="fr-BE" sz="2000" b="1" dirty="0">
                <a:solidFill>
                  <a:srgbClr val="376076"/>
                </a:solidFill>
                <a:latin typeface="Calibri"/>
              </a:rPr>
              <a:t> </a:t>
            </a:r>
            <a:r>
              <a:rPr lang="fr-BE" sz="2000" b="1" dirty="0" err="1">
                <a:solidFill>
                  <a:srgbClr val="376076"/>
                </a:solidFill>
                <a:latin typeface="Calibri"/>
              </a:rPr>
              <a:t>werkt</a:t>
            </a:r>
            <a:r>
              <a:rPr lang="fr-BE" sz="2000" b="1" dirty="0">
                <a:solidFill>
                  <a:srgbClr val="376076"/>
                </a:solidFill>
                <a:latin typeface="Calibri"/>
              </a:rPr>
              <a:t> de </a:t>
            </a:r>
            <a:r>
              <a:rPr lang="fr-BE" sz="2000" b="1" dirty="0" err="1">
                <a:solidFill>
                  <a:srgbClr val="376076"/>
                </a:solidFill>
                <a:latin typeface="Calibri"/>
              </a:rPr>
              <a:t>zorgvolmacht</a:t>
            </a:r>
            <a:r>
              <a:rPr lang="fr-BE" sz="2000" b="1" dirty="0">
                <a:solidFill>
                  <a:srgbClr val="376076"/>
                </a:solidFill>
                <a:latin typeface="Calibri"/>
              </a:rPr>
              <a:t> NIET</a:t>
            </a:r>
          </a:p>
          <a:p>
            <a:pPr marL="0" lvl="0" indent="0" defTabSz="457200">
              <a:lnSpc>
                <a:spcPct val="100000"/>
              </a:lnSpc>
              <a:spcBef>
                <a:spcPct val="20000"/>
              </a:spcBef>
              <a:buClrTx/>
              <a:buNone/>
              <a:defRPr/>
            </a:pPr>
            <a:r>
              <a:rPr lang="fr-BE" sz="2000" b="1" dirty="0">
                <a:solidFill>
                  <a:srgbClr val="376076"/>
                </a:solidFill>
                <a:latin typeface="Calibri"/>
              </a:rPr>
              <a:t>                           		  </a:t>
            </a:r>
            <a:r>
              <a:rPr lang="fr-BE" sz="2000" b="1" dirty="0" err="1">
                <a:solidFill>
                  <a:srgbClr val="376076"/>
                </a:solidFill>
                <a:latin typeface="Calibri"/>
              </a:rPr>
              <a:t>door</a:t>
            </a:r>
            <a:r>
              <a:rPr lang="fr-BE" sz="2000" b="1" dirty="0">
                <a:solidFill>
                  <a:srgbClr val="376076"/>
                </a:solidFill>
                <a:latin typeface="Calibri"/>
              </a:rPr>
              <a:t>!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7542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Een lasthebber of lasthebbers aanstellen</a:t>
            </a:r>
          </a:p>
        </p:txBody>
      </p:sp>
      <p:sp>
        <p:nvSpPr>
          <p:cNvPr id="5" name="Content Placeholder 4"/>
          <p:cNvSpPr>
            <a:spLocks noGrp="1"/>
          </p:cNvSpPr>
          <p:nvPr>
            <p:ph idx="1"/>
          </p:nvPr>
        </p:nvSpPr>
        <p:spPr>
          <a:xfrm>
            <a:off x="577312" y="1690688"/>
            <a:ext cx="11614688" cy="4699602"/>
          </a:xfrm>
        </p:spPr>
        <p:txBody>
          <a:bodyPr>
            <a:normAutofit/>
          </a:bodyPr>
          <a:lstStyle/>
          <a:p>
            <a:pPr marL="0" lvl="0" indent="0" defTabSz="457200">
              <a:lnSpc>
                <a:spcPct val="100000"/>
              </a:lnSpc>
              <a:spcBef>
                <a:spcPct val="20000"/>
              </a:spcBef>
              <a:buClrTx/>
              <a:buNone/>
              <a:defRPr/>
            </a:pPr>
            <a:r>
              <a:rPr lang="fr-BE" sz="2000" b="1" dirty="0">
                <a:solidFill>
                  <a:prstClr val="black"/>
                </a:solidFill>
                <a:latin typeface="Calibri"/>
              </a:rPr>
              <a:t>Principe: </a:t>
            </a:r>
            <a:r>
              <a:rPr lang="fr-BE" sz="2000" b="1" dirty="0" err="1">
                <a:solidFill>
                  <a:prstClr val="black"/>
                </a:solidFill>
                <a:latin typeface="Calibri"/>
              </a:rPr>
              <a:t>vrijheid</a:t>
            </a:r>
            <a:r>
              <a:rPr lang="fr-BE" sz="2000" b="1" dirty="0">
                <a:solidFill>
                  <a:prstClr val="black"/>
                </a:solidFill>
                <a:latin typeface="Calibri"/>
              </a:rPr>
              <a:t> (</a:t>
            </a:r>
            <a:r>
              <a:rPr lang="fr-BE" sz="2000" b="1" dirty="0" err="1">
                <a:solidFill>
                  <a:prstClr val="black"/>
                </a:solidFill>
                <a:latin typeface="Calibri"/>
              </a:rPr>
              <a:t>familie</a:t>
            </a:r>
            <a:r>
              <a:rPr lang="fr-BE" sz="2000" b="1" dirty="0">
                <a:solidFill>
                  <a:prstClr val="black"/>
                </a:solidFill>
                <a:latin typeface="Calibri"/>
              </a:rPr>
              <a:t>, </a:t>
            </a:r>
            <a:r>
              <a:rPr lang="fr-BE" sz="2000" b="1" dirty="0" err="1">
                <a:solidFill>
                  <a:prstClr val="black"/>
                </a:solidFill>
                <a:latin typeface="Calibri"/>
              </a:rPr>
              <a:t>vrienden</a:t>
            </a:r>
            <a:r>
              <a:rPr lang="fr-BE" sz="2000" b="1" dirty="0">
                <a:solidFill>
                  <a:prstClr val="black"/>
                </a:solidFill>
                <a:latin typeface="Calibri"/>
              </a:rPr>
              <a:t>, </a:t>
            </a:r>
            <a:r>
              <a:rPr lang="fr-BE" sz="2000" b="1" dirty="0" err="1">
                <a:solidFill>
                  <a:prstClr val="black"/>
                </a:solidFill>
                <a:latin typeface="Calibri"/>
              </a:rPr>
              <a:t>professionelen</a:t>
            </a:r>
            <a:r>
              <a:rPr lang="fr-BE" sz="2000" b="1" dirty="0">
                <a:solidFill>
                  <a:prstClr val="black"/>
                </a:solidFill>
                <a:latin typeface="Calibri"/>
              </a:rPr>
              <a:t>…), MAAR: VERTROUWEN!</a:t>
            </a:r>
          </a:p>
          <a:p>
            <a:pPr marL="0" lvl="0" indent="0" defTabSz="457200">
              <a:lnSpc>
                <a:spcPct val="100000"/>
              </a:lnSpc>
              <a:spcBef>
                <a:spcPct val="20000"/>
              </a:spcBef>
              <a:buClrTx/>
              <a:buNone/>
              <a:defRPr/>
            </a:pPr>
            <a:endParaRPr lang="fr-BE" sz="2000" dirty="0">
              <a:solidFill>
                <a:prstClr val="black"/>
              </a:solidFill>
              <a:latin typeface="Calibri"/>
            </a:endParaRPr>
          </a:p>
          <a:p>
            <a:pPr defTabSz="457200">
              <a:lnSpc>
                <a:spcPct val="100000"/>
              </a:lnSpc>
              <a:spcBef>
                <a:spcPct val="20000"/>
              </a:spcBef>
              <a:buClrTx/>
              <a:defRPr/>
            </a:pPr>
            <a:r>
              <a:rPr lang="fr-BE" sz="2400" b="1" dirty="0" err="1">
                <a:solidFill>
                  <a:prstClr val="black"/>
                </a:solidFill>
                <a:latin typeface="Calibri"/>
              </a:rPr>
              <a:t>Vermijd</a:t>
            </a:r>
            <a:r>
              <a:rPr lang="fr-BE" sz="2400" b="1" dirty="0">
                <a:solidFill>
                  <a:prstClr val="black"/>
                </a:solidFill>
                <a:latin typeface="Calibri"/>
              </a:rPr>
              <a:t> </a:t>
            </a:r>
            <a:r>
              <a:rPr lang="fr-BE" sz="2400" b="1" dirty="0" err="1">
                <a:solidFill>
                  <a:prstClr val="black"/>
                </a:solidFill>
                <a:latin typeface="Calibri"/>
              </a:rPr>
              <a:t>conflicten</a:t>
            </a:r>
            <a:r>
              <a:rPr lang="fr-BE" sz="2400" b="1" dirty="0">
                <a:solidFill>
                  <a:prstClr val="black"/>
                </a:solidFill>
                <a:latin typeface="Calibri"/>
              </a:rPr>
              <a:t> </a:t>
            </a:r>
            <a:r>
              <a:rPr lang="fr-BE" sz="2400" dirty="0" err="1">
                <a:solidFill>
                  <a:prstClr val="black"/>
                </a:solidFill>
                <a:latin typeface="Calibri"/>
              </a:rPr>
              <a:t>tussen</a:t>
            </a:r>
            <a:r>
              <a:rPr lang="fr-BE" sz="2400" dirty="0">
                <a:solidFill>
                  <a:prstClr val="black"/>
                </a:solidFill>
                <a:latin typeface="Calibri"/>
              </a:rPr>
              <a:t>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door</a:t>
            </a:r>
            <a:r>
              <a:rPr lang="fr-BE" sz="2400" dirty="0">
                <a:solidFill>
                  <a:prstClr val="black"/>
                </a:solidFill>
                <a:latin typeface="Calibri"/>
              </a:rPr>
              <a:t> </a:t>
            </a:r>
            <a:r>
              <a:rPr lang="fr-BE" sz="2400" dirty="0" err="1">
                <a:solidFill>
                  <a:prstClr val="black"/>
                </a:solidFill>
                <a:latin typeface="Calibri"/>
              </a:rPr>
              <a:t>duidelijke</a:t>
            </a:r>
            <a:r>
              <a:rPr lang="fr-BE" sz="2400" dirty="0">
                <a:solidFill>
                  <a:prstClr val="black"/>
                </a:solidFill>
                <a:latin typeface="Calibri"/>
              </a:rPr>
              <a:t> </a:t>
            </a:r>
            <a:r>
              <a:rPr lang="fr-BE" sz="2400" dirty="0" err="1">
                <a:solidFill>
                  <a:prstClr val="black"/>
                </a:solidFill>
                <a:latin typeface="Calibri"/>
              </a:rPr>
              <a:t>instructies</a:t>
            </a:r>
            <a:r>
              <a:rPr lang="fr-BE" sz="2400" dirty="0">
                <a:solidFill>
                  <a:prstClr val="black"/>
                </a:solidFill>
                <a:latin typeface="Calibri"/>
              </a:rPr>
              <a:t> te </a:t>
            </a:r>
            <a:r>
              <a:rPr lang="fr-BE" sz="2400" dirty="0" err="1">
                <a:solidFill>
                  <a:prstClr val="black"/>
                </a:solidFill>
                <a:latin typeface="Calibri"/>
              </a:rPr>
              <a:t>geven</a:t>
            </a:r>
            <a:r>
              <a:rPr lang="fr-BE" sz="2400" dirty="0">
                <a:solidFill>
                  <a:prstClr val="black"/>
                </a:solidFill>
                <a:latin typeface="Calibri"/>
              </a:rPr>
              <a:t> en </a:t>
            </a:r>
            <a:r>
              <a:rPr lang="fr-BE" sz="2400" dirty="0" err="1">
                <a:solidFill>
                  <a:prstClr val="black"/>
                </a:solidFill>
                <a:latin typeface="Calibri"/>
              </a:rPr>
              <a:t>controle</a:t>
            </a:r>
            <a:r>
              <a:rPr lang="fr-BE" sz="2400" dirty="0">
                <a:solidFill>
                  <a:prstClr val="black"/>
                </a:solidFill>
                <a:latin typeface="Calibri"/>
              </a:rPr>
              <a:t> </a:t>
            </a:r>
          </a:p>
          <a:p>
            <a:pPr defTabSz="457200">
              <a:lnSpc>
                <a:spcPct val="100000"/>
              </a:lnSpc>
              <a:spcBef>
                <a:spcPct val="20000"/>
              </a:spcBef>
              <a:buClrTx/>
              <a:defRPr/>
            </a:pPr>
            <a:r>
              <a:rPr lang="fr-BE" sz="2400" b="1" dirty="0" err="1">
                <a:solidFill>
                  <a:prstClr val="black"/>
                </a:solidFill>
                <a:latin typeface="Calibri"/>
              </a:rPr>
              <a:t>Vermijd</a:t>
            </a:r>
            <a:r>
              <a:rPr lang="fr-BE" sz="2400" b="1" dirty="0">
                <a:solidFill>
                  <a:prstClr val="black"/>
                </a:solidFill>
                <a:latin typeface="Calibri"/>
              </a:rPr>
              <a:t> </a:t>
            </a:r>
            <a:r>
              <a:rPr lang="fr-BE" sz="2400" b="1" dirty="0" err="1">
                <a:solidFill>
                  <a:prstClr val="black"/>
                </a:solidFill>
                <a:latin typeface="Calibri"/>
              </a:rPr>
              <a:t>belangenconflicten</a:t>
            </a:r>
            <a:r>
              <a:rPr lang="fr-BE" sz="2400" b="1" dirty="0">
                <a:solidFill>
                  <a:prstClr val="black"/>
                </a:solidFill>
                <a:latin typeface="Calibri"/>
              </a:rPr>
              <a:t> </a:t>
            </a:r>
            <a:r>
              <a:rPr lang="fr-BE" sz="2400" dirty="0" err="1">
                <a:solidFill>
                  <a:prstClr val="black"/>
                </a:solidFill>
                <a:latin typeface="Calibri"/>
              </a:rPr>
              <a:t>door</a:t>
            </a:r>
            <a:r>
              <a:rPr lang="fr-BE" sz="2400" dirty="0">
                <a:solidFill>
                  <a:prstClr val="black"/>
                </a:solidFill>
                <a:latin typeface="Calibri"/>
              </a:rPr>
              <a:t> </a:t>
            </a:r>
            <a:r>
              <a:rPr lang="fr-BE" sz="2400" dirty="0" err="1">
                <a:solidFill>
                  <a:prstClr val="black"/>
                </a:solidFill>
                <a:latin typeface="Calibri"/>
              </a:rPr>
              <a:t>eventueel</a:t>
            </a:r>
            <a:r>
              <a:rPr lang="fr-BE" sz="2400" dirty="0">
                <a:solidFill>
                  <a:prstClr val="black"/>
                </a:solidFill>
                <a:latin typeface="Calibri"/>
              </a:rPr>
              <a:t> ad hoc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aan</a:t>
            </a:r>
            <a:r>
              <a:rPr lang="fr-BE" sz="2400" dirty="0">
                <a:solidFill>
                  <a:prstClr val="black"/>
                </a:solidFill>
                <a:latin typeface="Calibri"/>
              </a:rPr>
              <a:t> te </a:t>
            </a:r>
            <a:r>
              <a:rPr lang="fr-BE" sz="2400" dirty="0" err="1">
                <a:solidFill>
                  <a:prstClr val="black"/>
                </a:solidFill>
                <a:latin typeface="Calibri"/>
              </a:rPr>
              <a:t>stellen</a:t>
            </a:r>
            <a:r>
              <a:rPr lang="fr-BE" sz="2400" dirty="0">
                <a:solidFill>
                  <a:prstClr val="black"/>
                </a:solidFill>
                <a:latin typeface="Calibri"/>
              </a:rPr>
              <a:t>. </a:t>
            </a:r>
          </a:p>
          <a:p>
            <a:pPr marL="0" lvl="0" indent="0" defTabSz="457200">
              <a:lnSpc>
                <a:spcPct val="100000"/>
              </a:lnSpc>
              <a:spcBef>
                <a:spcPct val="20000"/>
              </a:spcBef>
              <a:buClrTx/>
              <a:buNone/>
              <a:defRPr/>
            </a:pPr>
            <a:r>
              <a:rPr lang="fr-BE" sz="2400" dirty="0">
                <a:solidFill>
                  <a:prstClr val="black"/>
                </a:solidFill>
                <a:latin typeface="Calibri"/>
              </a:rPr>
              <a:t>	</a:t>
            </a:r>
            <a:r>
              <a:rPr lang="fr-BE" sz="2400" i="1" dirty="0" err="1">
                <a:solidFill>
                  <a:prstClr val="black"/>
                </a:solidFill>
                <a:latin typeface="Calibri"/>
              </a:rPr>
              <a:t>Bv</a:t>
            </a:r>
            <a:r>
              <a:rPr lang="fr-BE" sz="2400" i="1" dirty="0">
                <a:solidFill>
                  <a:prstClr val="black"/>
                </a:solidFill>
                <a:latin typeface="Calibri"/>
              </a:rPr>
              <a:t>. </a:t>
            </a:r>
            <a:r>
              <a:rPr lang="fr-BE" sz="2400" i="1" dirty="0" err="1">
                <a:solidFill>
                  <a:prstClr val="black"/>
                </a:solidFill>
                <a:latin typeface="Calibri"/>
              </a:rPr>
              <a:t>Inplanning</a:t>
            </a:r>
            <a:r>
              <a:rPr lang="fr-BE" sz="2400" i="1" dirty="0">
                <a:solidFill>
                  <a:prstClr val="black"/>
                </a:solidFill>
                <a:latin typeface="Calibri"/>
              </a:rPr>
              <a:t> van </a:t>
            </a:r>
            <a:r>
              <a:rPr lang="fr-BE" sz="2400" i="1" dirty="0" err="1">
                <a:solidFill>
                  <a:prstClr val="black"/>
                </a:solidFill>
                <a:latin typeface="Calibri"/>
              </a:rPr>
              <a:t>schenkingen</a:t>
            </a:r>
            <a:r>
              <a:rPr lang="fr-BE" sz="2400" i="1" dirty="0">
                <a:solidFill>
                  <a:prstClr val="black"/>
                </a:solidFill>
                <a:latin typeface="Calibri"/>
              </a:rPr>
              <a:t> </a:t>
            </a:r>
            <a:r>
              <a:rPr lang="fr-BE" sz="2400" i="1" dirty="0" err="1">
                <a:solidFill>
                  <a:prstClr val="black"/>
                </a:solidFill>
                <a:latin typeface="Calibri"/>
              </a:rPr>
              <a:t>aan</a:t>
            </a:r>
            <a:r>
              <a:rPr lang="fr-BE" sz="2400" i="1" dirty="0">
                <a:solidFill>
                  <a:prstClr val="black"/>
                </a:solidFill>
                <a:latin typeface="Calibri"/>
              </a:rPr>
              <a:t> de </a:t>
            </a:r>
            <a:r>
              <a:rPr lang="fr-BE" sz="2400" i="1" dirty="0" err="1">
                <a:solidFill>
                  <a:prstClr val="black"/>
                </a:solidFill>
                <a:latin typeface="Calibri"/>
              </a:rPr>
              <a:t>kinderen</a:t>
            </a:r>
            <a:r>
              <a:rPr lang="fr-BE" sz="2400" i="1" dirty="0">
                <a:solidFill>
                  <a:prstClr val="black"/>
                </a:solidFill>
                <a:latin typeface="Calibri"/>
              </a:rPr>
              <a:t> met de </a:t>
            </a:r>
            <a:r>
              <a:rPr lang="fr-BE" sz="2400" i="1" dirty="0" err="1">
                <a:solidFill>
                  <a:prstClr val="black"/>
                </a:solidFill>
                <a:latin typeface="Calibri"/>
              </a:rPr>
              <a:t>kinderen</a:t>
            </a:r>
            <a:r>
              <a:rPr lang="fr-BE" sz="2400" i="1" dirty="0">
                <a:solidFill>
                  <a:prstClr val="black"/>
                </a:solidFill>
                <a:latin typeface="Calibri"/>
              </a:rPr>
              <a:t> die </a:t>
            </a:r>
            <a:r>
              <a:rPr lang="fr-BE" sz="2400" i="1" dirty="0" err="1">
                <a:solidFill>
                  <a:prstClr val="black"/>
                </a:solidFill>
                <a:latin typeface="Calibri"/>
              </a:rPr>
              <a:t>aangesteld</a:t>
            </a:r>
            <a:r>
              <a:rPr lang="fr-BE" sz="2400" i="1" dirty="0">
                <a:solidFill>
                  <a:prstClr val="black"/>
                </a:solidFill>
                <a:latin typeface="Calibri"/>
              </a:rPr>
              <a:t> </a:t>
            </a:r>
            <a:r>
              <a:rPr lang="fr-BE" sz="2400" i="1" dirty="0" err="1">
                <a:solidFill>
                  <a:prstClr val="black"/>
                </a:solidFill>
                <a:latin typeface="Calibri"/>
              </a:rPr>
              <a:t>worden</a:t>
            </a:r>
            <a:r>
              <a:rPr lang="fr-BE" sz="2400" i="1" dirty="0">
                <a:solidFill>
                  <a:prstClr val="black"/>
                </a:solidFill>
                <a:latin typeface="Calibri"/>
              </a:rPr>
              <a:t>	</a:t>
            </a:r>
            <a:r>
              <a:rPr lang="fr-BE" sz="2400" i="1" dirty="0" err="1">
                <a:solidFill>
                  <a:prstClr val="black"/>
                </a:solidFill>
                <a:latin typeface="Calibri"/>
              </a:rPr>
              <a:t>als</a:t>
            </a:r>
            <a:r>
              <a:rPr lang="fr-BE" sz="2400" i="1" dirty="0">
                <a:solidFill>
                  <a:prstClr val="black"/>
                </a:solidFill>
                <a:latin typeface="Calibri"/>
              </a:rPr>
              <a:t> </a:t>
            </a:r>
            <a:r>
              <a:rPr lang="fr-BE" sz="2400" i="1" dirty="0" err="1">
                <a:solidFill>
                  <a:prstClr val="black"/>
                </a:solidFill>
                <a:latin typeface="Calibri"/>
              </a:rPr>
              <a:t>lasthebbers</a:t>
            </a:r>
            <a:r>
              <a:rPr lang="fr-BE" sz="2400" i="1" dirty="0">
                <a:solidFill>
                  <a:prstClr val="black"/>
                </a:solidFill>
                <a:latin typeface="Calibri"/>
              </a:rPr>
              <a:t>… </a:t>
            </a:r>
          </a:p>
          <a:p>
            <a:pPr defTabSz="457200">
              <a:lnSpc>
                <a:spcPct val="100000"/>
              </a:lnSpc>
              <a:spcBef>
                <a:spcPct val="20000"/>
              </a:spcBef>
              <a:buClrTx/>
              <a:defRPr/>
            </a:pPr>
            <a:r>
              <a:rPr lang="fr-BE" sz="2400" b="1" dirty="0" err="1">
                <a:solidFill>
                  <a:prstClr val="black"/>
                </a:solidFill>
                <a:latin typeface="Calibri"/>
              </a:rPr>
              <a:t>Duid</a:t>
            </a:r>
            <a:r>
              <a:rPr lang="fr-BE" sz="2400" b="1" dirty="0">
                <a:solidFill>
                  <a:prstClr val="black"/>
                </a:solidFill>
                <a:latin typeface="Calibri"/>
              </a:rPr>
              <a:t> ‘</a:t>
            </a:r>
            <a:r>
              <a:rPr lang="fr-BE" sz="2400" b="1" dirty="0" err="1">
                <a:solidFill>
                  <a:prstClr val="black"/>
                </a:solidFill>
                <a:latin typeface="Calibri"/>
              </a:rPr>
              <a:t>reserve</a:t>
            </a:r>
            <a:r>
              <a:rPr lang="fr-BE" sz="2400" b="1" dirty="0">
                <a:solidFill>
                  <a:prstClr val="black"/>
                </a:solidFill>
                <a:latin typeface="Calibri"/>
              </a:rPr>
              <a:t>’ </a:t>
            </a:r>
            <a:r>
              <a:rPr lang="fr-BE" sz="2400" b="1" dirty="0" err="1">
                <a:solidFill>
                  <a:prstClr val="black"/>
                </a:solidFill>
                <a:latin typeface="Calibri"/>
              </a:rPr>
              <a:t>lasthebbers</a:t>
            </a:r>
            <a:r>
              <a:rPr lang="fr-BE" sz="2400" b="1" dirty="0">
                <a:solidFill>
                  <a:prstClr val="black"/>
                </a:solidFill>
                <a:latin typeface="Calibri"/>
              </a:rPr>
              <a:t> </a:t>
            </a:r>
            <a:r>
              <a:rPr lang="fr-BE" sz="2400" b="1" dirty="0" err="1">
                <a:solidFill>
                  <a:prstClr val="black"/>
                </a:solidFill>
                <a:latin typeface="Calibri"/>
              </a:rPr>
              <a:t>aan</a:t>
            </a:r>
            <a:r>
              <a:rPr lang="fr-BE" sz="2400" b="1" dirty="0">
                <a:solidFill>
                  <a:prstClr val="black"/>
                </a:solidFill>
                <a:latin typeface="Calibri"/>
              </a:rPr>
              <a:t> </a:t>
            </a:r>
            <a:r>
              <a:rPr lang="fr-BE" sz="2400" dirty="0" err="1">
                <a:solidFill>
                  <a:prstClr val="black"/>
                </a:solidFill>
                <a:latin typeface="Calibri"/>
              </a:rPr>
              <a:t>voor</a:t>
            </a:r>
            <a:r>
              <a:rPr lang="fr-BE" sz="2400" dirty="0">
                <a:solidFill>
                  <a:prstClr val="black"/>
                </a:solidFill>
                <a:latin typeface="Calibri"/>
              </a:rPr>
              <a:t> het </a:t>
            </a:r>
            <a:r>
              <a:rPr lang="fr-BE" sz="2400" dirty="0" err="1">
                <a:solidFill>
                  <a:prstClr val="black"/>
                </a:solidFill>
                <a:latin typeface="Calibri"/>
              </a:rPr>
              <a:t>geval</a:t>
            </a:r>
            <a:r>
              <a:rPr lang="fr-BE" sz="2400" dirty="0">
                <a:solidFill>
                  <a:prstClr val="black"/>
                </a:solidFill>
                <a:latin typeface="Calibri"/>
              </a:rPr>
              <a:t> de </a:t>
            </a:r>
            <a:r>
              <a:rPr lang="fr-BE" sz="2400" dirty="0" err="1">
                <a:solidFill>
                  <a:prstClr val="black"/>
                </a:solidFill>
                <a:latin typeface="Calibri"/>
              </a:rPr>
              <a:t>aangeduide</a:t>
            </a:r>
            <a:r>
              <a:rPr lang="fr-BE" sz="2400" dirty="0">
                <a:solidFill>
                  <a:prstClr val="black"/>
                </a:solidFill>
                <a:latin typeface="Calibri"/>
              </a:rPr>
              <a:t>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zelf</a:t>
            </a:r>
            <a:r>
              <a:rPr lang="fr-BE" sz="2400" dirty="0">
                <a:solidFill>
                  <a:prstClr val="black"/>
                </a:solidFill>
                <a:latin typeface="Calibri"/>
              </a:rPr>
              <a:t> </a:t>
            </a:r>
            <a:r>
              <a:rPr lang="fr-BE" sz="2400" dirty="0" err="1">
                <a:solidFill>
                  <a:prstClr val="black"/>
                </a:solidFill>
                <a:latin typeface="Calibri"/>
              </a:rPr>
              <a:t>onmogelijk</a:t>
            </a:r>
            <a:r>
              <a:rPr lang="fr-BE" sz="2400" dirty="0">
                <a:solidFill>
                  <a:prstClr val="black"/>
                </a:solidFill>
                <a:latin typeface="Calibri"/>
              </a:rPr>
              <a:t> de </a:t>
            </a:r>
            <a:r>
              <a:rPr lang="fr-BE" sz="2400" dirty="0" err="1">
                <a:solidFill>
                  <a:prstClr val="black"/>
                </a:solidFill>
                <a:latin typeface="Calibri"/>
              </a:rPr>
              <a:t>handelingen</a:t>
            </a:r>
            <a:r>
              <a:rPr lang="fr-BE" sz="2400" dirty="0">
                <a:solidFill>
                  <a:prstClr val="black"/>
                </a:solidFill>
                <a:latin typeface="Calibri"/>
              </a:rPr>
              <a:t> </a:t>
            </a:r>
            <a:r>
              <a:rPr lang="fr-BE" sz="2400" dirty="0" err="1">
                <a:solidFill>
                  <a:prstClr val="black"/>
                </a:solidFill>
                <a:latin typeface="Calibri"/>
              </a:rPr>
              <a:t>willen</a:t>
            </a:r>
            <a:r>
              <a:rPr lang="fr-BE" sz="2400" dirty="0">
                <a:solidFill>
                  <a:prstClr val="black"/>
                </a:solidFill>
                <a:latin typeface="Calibri"/>
              </a:rPr>
              <a:t> of </a:t>
            </a:r>
            <a:r>
              <a:rPr lang="fr-BE" sz="2400" dirty="0" err="1">
                <a:solidFill>
                  <a:prstClr val="black"/>
                </a:solidFill>
                <a:latin typeface="Calibri"/>
              </a:rPr>
              <a:t>kunnen</a:t>
            </a:r>
            <a:r>
              <a:rPr lang="fr-BE" sz="2400" dirty="0">
                <a:solidFill>
                  <a:prstClr val="black"/>
                </a:solidFill>
                <a:latin typeface="Calibri"/>
              </a:rPr>
              <a:t> </a:t>
            </a:r>
            <a:r>
              <a:rPr lang="fr-BE" sz="2400" dirty="0" err="1">
                <a:solidFill>
                  <a:prstClr val="black"/>
                </a:solidFill>
                <a:latin typeface="Calibri"/>
              </a:rPr>
              <a:t>stellen</a:t>
            </a:r>
            <a:r>
              <a:rPr lang="fr-BE" sz="2400" dirty="0">
                <a:solidFill>
                  <a:prstClr val="black"/>
                </a:solidFill>
                <a:latin typeface="Calibri"/>
              </a:rPr>
              <a:t>. </a:t>
            </a:r>
          </a:p>
          <a:p>
            <a:pPr marL="0" lvl="0" indent="0" defTabSz="457200">
              <a:lnSpc>
                <a:spcPct val="100000"/>
              </a:lnSpc>
              <a:spcBef>
                <a:spcPct val="20000"/>
              </a:spcBef>
              <a:buClrTx/>
              <a:buNone/>
              <a:defRPr/>
            </a:pPr>
            <a:endParaRPr lang="fr-BE" sz="2400" dirty="0">
              <a:solidFill>
                <a:prstClr val="black"/>
              </a:solidFill>
              <a:latin typeface="Calibri"/>
            </a:endParaRPr>
          </a:p>
          <a:p>
            <a:pPr marL="0" lvl="0" indent="0" defTabSz="457200">
              <a:lnSpc>
                <a:spcPct val="100000"/>
              </a:lnSpc>
              <a:spcBef>
                <a:spcPct val="20000"/>
              </a:spcBef>
              <a:buClrTx/>
              <a:buNone/>
              <a:defRPr/>
            </a:pPr>
            <a:r>
              <a:rPr lang="fr-BE" sz="2400" dirty="0" err="1">
                <a:solidFill>
                  <a:prstClr val="black"/>
                </a:solidFill>
                <a:latin typeface="Calibri"/>
              </a:rPr>
              <a:t>Voorbeeld</a:t>
            </a:r>
            <a:r>
              <a:rPr lang="fr-BE" sz="2400" dirty="0">
                <a:solidFill>
                  <a:prstClr val="black"/>
                </a:solidFill>
                <a:latin typeface="Calibri"/>
              </a:rPr>
              <a:t>: </a:t>
            </a:r>
            <a:r>
              <a:rPr lang="fr-BE" sz="2400" dirty="0" err="1">
                <a:solidFill>
                  <a:prstClr val="black"/>
                </a:solidFill>
                <a:latin typeface="Calibri"/>
              </a:rPr>
              <a:t>eerst</a:t>
            </a:r>
            <a:r>
              <a:rPr lang="fr-BE" sz="2400" dirty="0">
                <a:solidFill>
                  <a:prstClr val="black"/>
                </a:solidFill>
                <a:latin typeface="Calibri"/>
              </a:rPr>
              <a:t> </a:t>
            </a:r>
            <a:r>
              <a:rPr lang="fr-BE" sz="2400" dirty="0" err="1">
                <a:solidFill>
                  <a:prstClr val="black"/>
                </a:solidFill>
                <a:latin typeface="Calibri"/>
              </a:rPr>
              <a:t>tussen</a:t>
            </a:r>
            <a:r>
              <a:rPr lang="fr-BE" sz="2400" dirty="0">
                <a:solidFill>
                  <a:prstClr val="black"/>
                </a:solidFill>
                <a:latin typeface="Calibri"/>
              </a:rPr>
              <a:t> </a:t>
            </a:r>
            <a:r>
              <a:rPr lang="fr-BE" sz="2400" dirty="0" err="1">
                <a:solidFill>
                  <a:prstClr val="black"/>
                </a:solidFill>
                <a:latin typeface="Calibri"/>
              </a:rPr>
              <a:t>partners</a:t>
            </a:r>
            <a:r>
              <a:rPr lang="fr-BE" sz="2400" dirty="0">
                <a:solidFill>
                  <a:prstClr val="black"/>
                </a:solidFill>
                <a:latin typeface="Calibri"/>
              </a:rPr>
              <a:t> – </a:t>
            </a:r>
            <a:r>
              <a:rPr lang="fr-BE" sz="2400" dirty="0" err="1">
                <a:solidFill>
                  <a:prstClr val="black"/>
                </a:solidFill>
                <a:latin typeface="Calibri"/>
              </a:rPr>
              <a:t>nadien</a:t>
            </a:r>
            <a:r>
              <a:rPr lang="fr-BE" sz="2400" dirty="0">
                <a:solidFill>
                  <a:prstClr val="black"/>
                </a:solidFill>
                <a:latin typeface="Calibri"/>
              </a:rPr>
              <a:t> pas de </a:t>
            </a:r>
            <a:r>
              <a:rPr lang="fr-BE" sz="2400" dirty="0" err="1">
                <a:solidFill>
                  <a:prstClr val="black"/>
                </a:solidFill>
                <a:latin typeface="Calibri"/>
              </a:rPr>
              <a:t>kinderen</a:t>
            </a:r>
            <a:r>
              <a:rPr lang="fr-BE" sz="2400" dirty="0">
                <a:solidFill>
                  <a:prstClr val="black"/>
                </a:solidFill>
                <a:latin typeface="Calibri"/>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433" y="786994"/>
            <a:ext cx="1325563" cy="1325563"/>
          </a:xfrm>
          <a:prstGeom prst="rect">
            <a:avLst/>
          </a:prstGeom>
        </p:spPr>
      </p:pic>
      <p:sp>
        <p:nvSpPr>
          <p:cNvPr id="8" name="Rectangle 7"/>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24734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a:t>Buitengerechterlijke</a:t>
            </a:r>
            <a:r>
              <a:rPr lang="nl-NL" dirty="0"/>
              <a:t> bescherming? </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400" dirty="0"/>
              <a:t>Vanaf het moment van de wilsonbekwaamheid mag de lasthebber de in de zorgvolmacht toegekende taken uitvoeren zonder dat de rechter er in moet tussenkomen of toestemming moet geven:</a:t>
            </a:r>
            <a:br>
              <a:rPr lang="nl-NL" sz="2400" dirty="0"/>
            </a:br>
            <a:r>
              <a:rPr lang="nl-NL" sz="2400" dirty="0">
                <a:solidFill>
                  <a:srgbClr val="376076"/>
                </a:solidFill>
              </a:rPr>
              <a:t>→ het is een </a:t>
            </a:r>
            <a:r>
              <a:rPr lang="nl-NL" sz="2400" b="1" u="sng" dirty="0" err="1">
                <a:solidFill>
                  <a:srgbClr val="376076"/>
                </a:solidFill>
              </a:rPr>
              <a:t>buiten</a:t>
            </a:r>
            <a:r>
              <a:rPr lang="nl-NL" sz="2400" b="1" dirty="0" err="1">
                <a:solidFill>
                  <a:srgbClr val="376076"/>
                </a:solidFill>
              </a:rPr>
              <a:t>gerechterlijke</a:t>
            </a:r>
            <a:r>
              <a:rPr lang="nl-NL" sz="2400" b="1" dirty="0">
                <a:solidFill>
                  <a:srgbClr val="376076"/>
                </a:solidFill>
              </a:rPr>
              <a:t> bescherming. </a:t>
            </a:r>
            <a:br>
              <a:rPr lang="nl-NL" sz="2400" dirty="0">
                <a:solidFill>
                  <a:schemeClr val="accent1">
                    <a:lumMod val="75000"/>
                  </a:schemeClr>
                </a:solidFill>
              </a:rPr>
            </a:br>
            <a:br>
              <a:rPr lang="nl-NL" sz="2400" dirty="0">
                <a:solidFill>
                  <a:schemeClr val="accent1">
                    <a:lumMod val="75000"/>
                  </a:schemeClr>
                </a:solidFill>
              </a:rPr>
            </a:br>
            <a:r>
              <a:rPr lang="nl-NL" sz="2400" b="1" dirty="0"/>
              <a:t>Absoluut geen rechterlijke tussenkomst? </a:t>
            </a:r>
          </a:p>
          <a:p>
            <a:pPr marL="0" indent="0">
              <a:lnSpc>
                <a:spcPct val="100000"/>
              </a:lnSpc>
              <a:buNone/>
            </a:pPr>
            <a:r>
              <a:rPr lang="nl-NL" sz="2400" dirty="0"/>
              <a:t>Toch wel. De rechter kan tussenkomen indien er problemen zijn met </a:t>
            </a:r>
            <a:r>
              <a:rPr lang="nl-NL" sz="2400" b="1" dirty="0"/>
              <a:t>de uitvoering </a:t>
            </a:r>
            <a:r>
              <a:rPr lang="nl-NL" sz="2400" dirty="0"/>
              <a:t>van de zorgvolmacht of wanneer de persoon onvoldoende wordt beschermd door de zorgvolmacht</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50792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EINDE van de zorgvolmacht </a:t>
            </a:r>
          </a:p>
        </p:txBody>
      </p:sp>
      <p:sp>
        <p:nvSpPr>
          <p:cNvPr id="5" name="Content Placeholder 4"/>
          <p:cNvSpPr>
            <a:spLocks noGrp="1"/>
          </p:cNvSpPr>
          <p:nvPr>
            <p:ph idx="1"/>
          </p:nvPr>
        </p:nvSpPr>
        <p:spPr>
          <a:xfrm>
            <a:off x="406594" y="1690688"/>
            <a:ext cx="11614688" cy="4351338"/>
          </a:xfrm>
        </p:spPr>
        <p:txBody>
          <a:bodyPr>
            <a:normAutofit/>
          </a:bodyPr>
          <a:lstStyle/>
          <a:p>
            <a:pPr marL="0" lvl="0" indent="0" defTabSz="457200">
              <a:lnSpc>
                <a:spcPct val="100000"/>
              </a:lnSpc>
              <a:spcBef>
                <a:spcPct val="20000"/>
              </a:spcBef>
              <a:buClrTx/>
              <a:buNone/>
              <a:defRPr/>
            </a:pPr>
            <a:r>
              <a:rPr lang="fr-BE" sz="2400" b="1" dirty="0" err="1">
                <a:solidFill>
                  <a:prstClr val="black"/>
                </a:solidFill>
                <a:latin typeface="Calibri"/>
              </a:rPr>
              <a:t>Overlijden</a:t>
            </a:r>
            <a:r>
              <a:rPr lang="fr-BE" sz="2400" b="1" dirty="0">
                <a:solidFill>
                  <a:prstClr val="black"/>
                </a:solidFill>
                <a:latin typeface="Calibri"/>
              </a:rPr>
              <a:t> van de </a:t>
            </a:r>
            <a:r>
              <a:rPr lang="fr-BE" sz="2400" b="1" dirty="0" err="1">
                <a:solidFill>
                  <a:prstClr val="black"/>
                </a:solidFill>
                <a:latin typeface="Calibri"/>
              </a:rPr>
              <a:t>lastgever</a:t>
            </a:r>
            <a:r>
              <a:rPr lang="fr-BE" sz="2400" b="1" dirty="0">
                <a:solidFill>
                  <a:prstClr val="black"/>
                </a:solidFill>
                <a:latin typeface="Calibri"/>
              </a:rPr>
              <a:t>: </a:t>
            </a:r>
            <a:r>
              <a:rPr lang="fr-BE" sz="2400" dirty="0" err="1">
                <a:solidFill>
                  <a:prstClr val="black"/>
                </a:solidFill>
                <a:latin typeface="Calibri"/>
              </a:rPr>
              <a:t>zorgvolmacht</a:t>
            </a:r>
            <a:r>
              <a:rPr lang="fr-BE" sz="2400" dirty="0">
                <a:solidFill>
                  <a:prstClr val="black"/>
                </a:solidFill>
                <a:latin typeface="Calibri"/>
              </a:rPr>
              <a:t> </a:t>
            </a:r>
            <a:r>
              <a:rPr lang="fr-BE" sz="2400" dirty="0" err="1">
                <a:solidFill>
                  <a:prstClr val="black"/>
                </a:solidFill>
                <a:latin typeface="Calibri"/>
              </a:rPr>
              <a:t>neemt</a:t>
            </a:r>
            <a:r>
              <a:rPr lang="fr-BE" sz="2400" dirty="0">
                <a:solidFill>
                  <a:prstClr val="black"/>
                </a:solidFill>
                <a:latin typeface="Calibri"/>
              </a:rPr>
              <a:t> </a:t>
            </a:r>
            <a:r>
              <a:rPr lang="fr-BE" sz="2400" dirty="0" err="1">
                <a:solidFill>
                  <a:prstClr val="black"/>
                </a:solidFill>
                <a:latin typeface="Calibri"/>
              </a:rPr>
              <a:t>een</a:t>
            </a:r>
            <a:r>
              <a:rPr lang="fr-BE" sz="2400" dirty="0">
                <a:solidFill>
                  <a:prstClr val="black"/>
                </a:solidFill>
                <a:latin typeface="Calibri"/>
              </a:rPr>
              <a:t> </a:t>
            </a:r>
            <a:r>
              <a:rPr lang="fr-BE" sz="2400" dirty="0" err="1">
                <a:solidFill>
                  <a:prstClr val="black"/>
                </a:solidFill>
                <a:latin typeface="Calibri"/>
              </a:rPr>
              <a:t>einde</a:t>
            </a:r>
            <a:endParaRPr lang="fr-BE" sz="2400" dirty="0">
              <a:solidFill>
                <a:prstClr val="black"/>
              </a:solidFill>
              <a:latin typeface="Calibri"/>
            </a:endParaRPr>
          </a:p>
          <a:p>
            <a:pPr marL="0" lvl="0" indent="0" defTabSz="457200">
              <a:lnSpc>
                <a:spcPct val="100000"/>
              </a:lnSpc>
              <a:spcBef>
                <a:spcPct val="20000"/>
              </a:spcBef>
              <a:buClrTx/>
              <a:buNone/>
              <a:defRPr/>
            </a:pPr>
            <a:r>
              <a:rPr lang="fr-BE" sz="2400" dirty="0">
                <a:solidFill>
                  <a:prstClr val="black"/>
                </a:solidFill>
                <a:latin typeface="Calibri"/>
              </a:rPr>
              <a:t>Of </a:t>
            </a:r>
            <a:r>
              <a:rPr lang="fr-BE" sz="2400" dirty="0" err="1">
                <a:solidFill>
                  <a:prstClr val="black"/>
                </a:solidFill>
                <a:latin typeface="Calibri"/>
              </a:rPr>
              <a:t>loopt</a:t>
            </a:r>
            <a:r>
              <a:rPr lang="fr-BE" sz="2400" dirty="0">
                <a:solidFill>
                  <a:prstClr val="black"/>
                </a:solidFill>
                <a:latin typeface="Calibri"/>
              </a:rPr>
              <a:t> </a:t>
            </a:r>
            <a:r>
              <a:rPr lang="fr-BE" sz="2400" dirty="0" err="1">
                <a:solidFill>
                  <a:prstClr val="black"/>
                </a:solidFill>
                <a:latin typeface="Calibri"/>
              </a:rPr>
              <a:t>verder</a:t>
            </a:r>
            <a:r>
              <a:rPr lang="fr-BE" sz="2400" dirty="0">
                <a:solidFill>
                  <a:prstClr val="black"/>
                </a:solidFill>
                <a:latin typeface="Calibri"/>
              </a:rPr>
              <a:t> </a:t>
            </a:r>
            <a:r>
              <a:rPr lang="fr-BE" sz="2400" dirty="0" err="1">
                <a:solidFill>
                  <a:prstClr val="black"/>
                </a:solidFill>
                <a:latin typeface="Calibri"/>
              </a:rPr>
              <a:t>voor</a:t>
            </a:r>
            <a:r>
              <a:rPr lang="fr-BE" sz="2400" dirty="0">
                <a:solidFill>
                  <a:prstClr val="black"/>
                </a:solidFill>
                <a:latin typeface="Calibri"/>
              </a:rPr>
              <a:t> de </a:t>
            </a:r>
            <a:r>
              <a:rPr lang="fr-BE" sz="2400" dirty="0" err="1">
                <a:solidFill>
                  <a:prstClr val="black"/>
                </a:solidFill>
                <a:latin typeface="Calibri"/>
              </a:rPr>
              <a:t>overblijvende</a:t>
            </a:r>
            <a:r>
              <a:rPr lang="fr-BE" sz="2400" dirty="0">
                <a:solidFill>
                  <a:prstClr val="black"/>
                </a:solidFill>
                <a:latin typeface="Calibri"/>
              </a:rPr>
              <a:t> </a:t>
            </a:r>
            <a:r>
              <a:rPr lang="fr-BE" sz="2400" dirty="0" err="1">
                <a:solidFill>
                  <a:prstClr val="black"/>
                </a:solidFill>
                <a:latin typeface="Calibri"/>
              </a:rPr>
              <a:t>lastgever</a:t>
            </a:r>
            <a:endParaRPr lang="fr-BE" sz="2400" dirty="0">
              <a:solidFill>
                <a:prstClr val="black"/>
              </a:solidFill>
              <a:latin typeface="Calibri"/>
            </a:endParaRPr>
          </a:p>
          <a:p>
            <a:pPr marL="0" lvl="0" indent="0" defTabSz="457200">
              <a:lnSpc>
                <a:spcPct val="100000"/>
              </a:lnSpc>
              <a:spcBef>
                <a:spcPct val="20000"/>
              </a:spcBef>
              <a:buClrTx/>
              <a:buNone/>
              <a:defRPr/>
            </a:pPr>
            <a:endParaRPr lang="fr-BE" sz="2400" b="1" dirty="0">
              <a:solidFill>
                <a:prstClr val="black"/>
              </a:solidFill>
              <a:latin typeface="Calibri"/>
            </a:endParaRPr>
          </a:p>
          <a:p>
            <a:pPr marL="0" lvl="0" indent="0" defTabSz="457200">
              <a:lnSpc>
                <a:spcPct val="100000"/>
              </a:lnSpc>
              <a:spcBef>
                <a:spcPct val="20000"/>
              </a:spcBef>
              <a:buClrTx/>
              <a:buNone/>
              <a:defRPr/>
            </a:pPr>
            <a:r>
              <a:rPr lang="fr-BE" sz="2400" b="1" dirty="0" err="1">
                <a:solidFill>
                  <a:prstClr val="black"/>
                </a:solidFill>
                <a:latin typeface="Calibri"/>
              </a:rPr>
              <a:t>Overlijden</a:t>
            </a:r>
            <a:r>
              <a:rPr lang="fr-BE" sz="2400" b="1" dirty="0">
                <a:solidFill>
                  <a:prstClr val="black"/>
                </a:solidFill>
                <a:latin typeface="Calibri"/>
              </a:rPr>
              <a:t> of </a:t>
            </a:r>
            <a:r>
              <a:rPr lang="fr-BE" sz="2400" b="1" dirty="0" err="1">
                <a:solidFill>
                  <a:prstClr val="black"/>
                </a:solidFill>
                <a:latin typeface="Calibri"/>
              </a:rPr>
              <a:t>wilsonbekwaamheid</a:t>
            </a:r>
            <a:r>
              <a:rPr lang="fr-BE" sz="2400" b="1" dirty="0">
                <a:solidFill>
                  <a:prstClr val="black"/>
                </a:solidFill>
                <a:latin typeface="Calibri"/>
              </a:rPr>
              <a:t> van de </a:t>
            </a:r>
            <a:r>
              <a:rPr lang="fr-BE" sz="2400" b="1" dirty="0" err="1">
                <a:solidFill>
                  <a:prstClr val="black"/>
                </a:solidFill>
                <a:latin typeface="Calibri"/>
              </a:rPr>
              <a:t>lasthebber</a:t>
            </a:r>
            <a:r>
              <a:rPr lang="fr-BE" sz="2400" b="1" dirty="0">
                <a:solidFill>
                  <a:prstClr val="black"/>
                </a:solidFill>
                <a:latin typeface="Calibri"/>
              </a:rPr>
              <a:t>(s):</a:t>
            </a:r>
            <a:r>
              <a:rPr lang="fr-BE" sz="2400" dirty="0">
                <a:solidFill>
                  <a:prstClr val="black"/>
                </a:solidFill>
                <a:latin typeface="Calibri"/>
              </a:rPr>
              <a:t> best </a:t>
            </a:r>
            <a:r>
              <a:rPr lang="fr-BE" sz="2400" dirty="0" err="1">
                <a:solidFill>
                  <a:prstClr val="black"/>
                </a:solidFill>
                <a:latin typeface="Calibri"/>
              </a:rPr>
              <a:t>een</a:t>
            </a:r>
            <a:r>
              <a:rPr lang="fr-BE" sz="2400" dirty="0">
                <a:solidFill>
                  <a:prstClr val="black"/>
                </a:solidFill>
                <a:latin typeface="Calibri"/>
              </a:rPr>
              <a:t> </a:t>
            </a:r>
            <a:r>
              <a:rPr lang="fr-BE" sz="2400" dirty="0" err="1">
                <a:solidFill>
                  <a:prstClr val="black"/>
                </a:solidFill>
                <a:latin typeface="Calibri"/>
              </a:rPr>
              <a:t>oplossing</a:t>
            </a:r>
            <a:r>
              <a:rPr lang="fr-BE" sz="2400" dirty="0">
                <a:solidFill>
                  <a:prstClr val="black"/>
                </a:solidFill>
                <a:latin typeface="Calibri"/>
              </a:rPr>
              <a:t> </a:t>
            </a:r>
            <a:r>
              <a:rPr lang="fr-BE" sz="2400" dirty="0" err="1">
                <a:solidFill>
                  <a:prstClr val="black"/>
                </a:solidFill>
                <a:latin typeface="Calibri"/>
              </a:rPr>
              <a:t>voorzien</a:t>
            </a:r>
            <a:r>
              <a:rPr lang="fr-BE" sz="2400" dirty="0">
                <a:solidFill>
                  <a:prstClr val="black"/>
                </a:solidFill>
                <a:latin typeface="Calibri"/>
              </a:rPr>
              <a:t> in de </a:t>
            </a:r>
            <a:r>
              <a:rPr lang="fr-BE" sz="2400" dirty="0" err="1">
                <a:solidFill>
                  <a:prstClr val="black"/>
                </a:solidFill>
                <a:latin typeface="Calibri"/>
              </a:rPr>
              <a:t>zorgvolmacht</a:t>
            </a:r>
            <a:r>
              <a:rPr lang="fr-BE" sz="2400" dirty="0">
                <a:solidFill>
                  <a:prstClr val="black"/>
                </a:solidFill>
                <a:latin typeface="Calibri"/>
              </a:rPr>
              <a:t> </a:t>
            </a:r>
            <a:r>
              <a:rPr lang="fr-BE" sz="2400" dirty="0" err="1">
                <a:solidFill>
                  <a:prstClr val="black"/>
                </a:solidFill>
                <a:latin typeface="Calibri"/>
              </a:rPr>
              <a:t>zelf</a:t>
            </a:r>
            <a:r>
              <a:rPr lang="fr-BE" sz="2400" dirty="0">
                <a:solidFill>
                  <a:prstClr val="black"/>
                </a:solidFill>
                <a:latin typeface="Calibri"/>
              </a:rPr>
              <a:t>. </a:t>
            </a:r>
          </a:p>
          <a:p>
            <a:pPr marL="0" lvl="0" indent="0" defTabSz="457200">
              <a:lnSpc>
                <a:spcPct val="100000"/>
              </a:lnSpc>
              <a:spcBef>
                <a:spcPct val="20000"/>
              </a:spcBef>
              <a:buClrTx/>
              <a:buNone/>
              <a:defRPr/>
            </a:pPr>
            <a:r>
              <a:rPr lang="fr-BE" sz="2400" dirty="0">
                <a:solidFill>
                  <a:prstClr val="black"/>
                </a:solidFill>
                <a:latin typeface="Calibri"/>
              </a:rPr>
              <a:t>→ Subsidiaire </a:t>
            </a:r>
            <a:r>
              <a:rPr lang="fr-BE" sz="2400" dirty="0" err="1">
                <a:solidFill>
                  <a:prstClr val="black"/>
                </a:solidFill>
                <a:latin typeface="Calibri"/>
              </a:rPr>
              <a:t>lasthebbers</a:t>
            </a:r>
            <a:r>
              <a:rPr lang="fr-BE" sz="2400" dirty="0">
                <a:solidFill>
                  <a:prstClr val="black"/>
                </a:solidFill>
                <a:latin typeface="Calibri"/>
              </a:rPr>
              <a:t> </a:t>
            </a:r>
            <a:r>
              <a:rPr lang="fr-BE" sz="2400" dirty="0" err="1">
                <a:solidFill>
                  <a:prstClr val="black"/>
                </a:solidFill>
                <a:latin typeface="Calibri"/>
              </a:rPr>
              <a:t>voorzien</a:t>
            </a:r>
            <a:endParaRPr lang="fr-BE" sz="2400" dirty="0">
              <a:solidFill>
                <a:prstClr val="black"/>
              </a:solidFill>
              <a:latin typeface="Calibri"/>
            </a:endParaRPr>
          </a:p>
        </p:txBody>
      </p:sp>
      <p:pic>
        <p:nvPicPr>
          <p:cNvPr id="6" name="Picture 5"/>
          <p:cNvPicPr>
            <a:picLocks noChangeAspect="1"/>
          </p:cNvPicPr>
          <p:nvPr/>
        </p:nvPicPr>
        <p:blipFill>
          <a:blip r:embed="rId2"/>
          <a:stretch>
            <a:fillRect/>
          </a:stretch>
        </p:blipFill>
        <p:spPr>
          <a:xfrm>
            <a:off x="6213938" y="3783955"/>
            <a:ext cx="4063380" cy="2708920"/>
          </a:xfrm>
          <a:prstGeom prst="rect">
            <a:avLst/>
          </a:prstGeom>
          <a:ln>
            <a:noFill/>
          </a:ln>
          <a:effectLst>
            <a:softEdge rad="495300"/>
          </a:effectLst>
        </p:spPr>
      </p:pic>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50524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Zorgvolmacht - voorzorg</a:t>
            </a:r>
          </a:p>
        </p:txBody>
      </p:sp>
      <p:sp>
        <p:nvSpPr>
          <p:cNvPr id="5" name="Content Placeholder 4"/>
          <p:cNvSpPr>
            <a:spLocks noGrp="1"/>
          </p:cNvSpPr>
          <p:nvPr>
            <p:ph idx="1"/>
          </p:nvPr>
        </p:nvSpPr>
        <p:spPr>
          <a:xfrm>
            <a:off x="406594" y="1690688"/>
            <a:ext cx="11614688" cy="4351338"/>
          </a:xfrm>
        </p:spPr>
        <p:txBody>
          <a:bodyPr>
            <a:normAutofit/>
          </a:bodyPr>
          <a:lstStyle/>
          <a:p>
            <a:r>
              <a:rPr lang="nl-BE" sz="2000" dirty="0"/>
              <a:t>Het is ook een instrument voor zorgplanning. </a:t>
            </a:r>
          </a:p>
          <a:p>
            <a:endParaRPr lang="nl-BE" sz="2000" dirty="0"/>
          </a:p>
          <a:p>
            <a:r>
              <a:rPr lang="nl-BE" sz="2000" dirty="0"/>
              <a:t>Zo kan je in een zorgvolmacht op voorhand aangeven in welk rust- of verzorgingstehuis je later wil verblijven.</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6389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5664" y="273599"/>
            <a:ext cx="4389121" cy="170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ctrTitle"/>
          </p:nvPr>
        </p:nvSpPr>
        <p:spPr>
          <a:xfrm>
            <a:off x="0" y="3303928"/>
            <a:ext cx="12192000" cy="1039472"/>
          </a:xfrm>
        </p:spPr>
        <p:txBody>
          <a:bodyPr>
            <a:normAutofit fontScale="90000"/>
          </a:bodyPr>
          <a:lstStyle/>
          <a:p>
            <a:r>
              <a:rPr lang="nl-NL" dirty="0"/>
              <a:t> </a:t>
            </a:r>
            <a:br>
              <a:rPr lang="nl-NL" dirty="0"/>
            </a:br>
            <a:br>
              <a:rPr lang="nl-NL" dirty="0"/>
            </a:br>
            <a:br>
              <a:rPr lang="nl-NL" dirty="0"/>
            </a:br>
            <a:r>
              <a:rPr lang="nl-NL" dirty="0"/>
              <a:t>Nu zorgen voor later</a:t>
            </a:r>
            <a:br>
              <a:rPr lang="nl-NL" dirty="0"/>
            </a:br>
            <a:br>
              <a:rPr lang="nl-NL" dirty="0">
                <a:solidFill>
                  <a:schemeClr val="accent3"/>
                </a:solidFill>
              </a:rPr>
            </a:br>
            <a:r>
              <a:rPr lang="nl-NL" sz="4000" dirty="0">
                <a:solidFill>
                  <a:schemeClr val="accent3"/>
                </a:solidFill>
              </a:rPr>
              <a:t>Successieplanning, erfrecht en de zorgvolmacht</a:t>
            </a:r>
            <a:br>
              <a:rPr lang="nl-NL" dirty="0">
                <a:solidFill>
                  <a:schemeClr val="accent3"/>
                </a:solidFill>
              </a:rPr>
            </a:br>
            <a:br>
              <a:rPr lang="nl-NL" dirty="0"/>
            </a:br>
            <a:r>
              <a:rPr lang="nl-NL" dirty="0"/>
              <a:t>Jonas Boschmans</a:t>
            </a:r>
            <a:br>
              <a:rPr lang="nl-NL" dirty="0"/>
            </a:br>
            <a:r>
              <a:rPr lang="nl-NL" dirty="0"/>
              <a:t>                        </a:t>
            </a: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800" y="880053"/>
            <a:ext cx="2997991" cy="1283735"/>
          </a:xfrm>
          <a:prstGeom prst="rect">
            <a:avLst/>
          </a:prstGeom>
        </p:spPr>
      </p:pic>
    </p:spTree>
    <p:extLst>
      <p:ext uri="{BB962C8B-B14F-4D97-AF65-F5344CB8AC3E}">
        <p14:creationId xmlns:p14="http://schemas.microsoft.com/office/powerpoint/2010/main" val="22442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Een zorgvolmacht in het kader van successieplanning? </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dirty="0"/>
              <a:t>Om te kunnen beschikken over ons vermogen moeten we wilsbekwaam en dus handelingsbekwaam zijn. </a:t>
            </a:r>
            <a:br>
              <a:rPr lang="nl-NL" sz="2000" dirty="0"/>
            </a:br>
            <a:r>
              <a:rPr lang="nl-NL" sz="2000" dirty="0"/>
              <a:t>Indien wilsonbekwaam → </a:t>
            </a:r>
            <a:r>
              <a:rPr lang="nl-NL" sz="2000" b="1" dirty="0"/>
              <a:t>blokkering van ons vermogen, geen mogelijkheid meer om het vermogen over te dragen naar de volgende generaties via bv. een schenking</a:t>
            </a:r>
            <a:br>
              <a:rPr lang="nl-NL" sz="2000" b="1" dirty="0"/>
            </a:br>
            <a:br>
              <a:rPr lang="nl-NL" sz="2000" b="1" dirty="0"/>
            </a:br>
            <a:r>
              <a:rPr lang="nl-NL" sz="2000" dirty="0"/>
              <a:t>MAAR: kan niet voor alle handelingen = niet voor de strikt persoonlijke handelingen</a:t>
            </a:r>
            <a:br>
              <a:rPr lang="nl-NL" sz="2000" dirty="0"/>
            </a:br>
            <a:r>
              <a:rPr lang="nl-NL" sz="2000" dirty="0"/>
              <a:t>→ je kan bv. géén volmacht geven om een testament op te stellen</a:t>
            </a:r>
            <a:br>
              <a:rPr lang="nl-NL" sz="2000" dirty="0"/>
            </a:br>
            <a:r>
              <a:rPr lang="nl-NL" sz="2000" dirty="0"/>
              <a:t>     testament = hoogst persoonlijk document </a:t>
            </a:r>
            <a:br>
              <a:rPr lang="nl-NL" sz="2000" dirty="0"/>
            </a:br>
            <a:br>
              <a:rPr lang="nl-NL" sz="2000" dirty="0"/>
            </a:br>
            <a:br>
              <a:rPr lang="nl-NL" sz="2000" dirty="0"/>
            </a:br>
            <a:r>
              <a:rPr lang="nl-NL" sz="2000" dirty="0"/>
              <a:t>Zorgvolmacht = ideaal in het kader van successieplanning, maar grote verantwoordelijkheid bv. bij kiezen van de lasthebbers. </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21064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Voorbeeld</a:t>
            </a:r>
          </a:p>
        </p:txBody>
      </p:sp>
      <p:sp>
        <p:nvSpPr>
          <p:cNvPr id="5" name="Content Placeholder 4"/>
          <p:cNvSpPr>
            <a:spLocks noGrp="1"/>
          </p:cNvSpPr>
          <p:nvPr>
            <p:ph idx="1"/>
          </p:nvPr>
        </p:nvSpPr>
        <p:spPr>
          <a:xfrm>
            <a:off x="406594" y="1690688"/>
            <a:ext cx="11614688" cy="4351338"/>
          </a:xfrm>
        </p:spPr>
        <p:txBody>
          <a:bodyPr>
            <a:normAutofit/>
          </a:bodyPr>
          <a:lstStyle/>
          <a:p>
            <a:pPr>
              <a:lnSpc>
                <a:spcPct val="100000"/>
              </a:lnSpc>
            </a:pPr>
            <a:r>
              <a:rPr lang="nl-NL" sz="2000" i="1" dirty="0"/>
              <a:t>David en Laura hebben twee kinderen waar ze heel trots op zijn. Zelf hebben ze twee onroerende goederen: de gezinswoning en een appartement dat Laura heeft geërfd. David heeft vroeger een goed geërfd, maar dat is ondertussen verkocht. De gezinswoning zit in het gemeenschappelijk vermogen van David en Laura (beiden zijn er dus eigenaar van). Het geërfde appartement daarentegen behoort aan Laura toe. David en Laura zijn nog jong, ze willen nog niet schenken maar ze zijn begaan met het lot van hun vermogen. Ze weten immers dat hun vermogen toelaat om te schenken aan hun kinderen. Omdat niemand de toekomst kan voorspellen, willen David en Laura elkaar wederzijds een volmacht geven om bepaalde van hun eigen goederen te schenken, indien één van hen wilsonbekwaam zou worden op hun oude dag.</a:t>
            </a:r>
            <a:endParaRPr lang="nl-NL" sz="2000"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37066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lstStyle/>
          <a:p>
            <a:r>
              <a:rPr lang="nl-NL" dirty="0"/>
              <a:t>Een zorgvolmacht in het kader van successieplanning? </a:t>
            </a:r>
          </a:p>
        </p:txBody>
      </p:sp>
      <p:sp>
        <p:nvSpPr>
          <p:cNvPr id="5" name="Content Placeholder 4"/>
          <p:cNvSpPr>
            <a:spLocks noGrp="1"/>
          </p:cNvSpPr>
          <p:nvPr>
            <p:ph idx="1"/>
          </p:nvPr>
        </p:nvSpPr>
        <p:spPr>
          <a:xfrm>
            <a:off x="406594" y="1690688"/>
            <a:ext cx="11614688" cy="4351338"/>
          </a:xfrm>
        </p:spPr>
        <p:txBody>
          <a:bodyPr>
            <a:normAutofit lnSpcReduction="10000"/>
          </a:bodyPr>
          <a:lstStyle/>
          <a:p>
            <a:pPr marL="0" indent="0">
              <a:lnSpc>
                <a:spcPct val="100000"/>
              </a:lnSpc>
              <a:buNone/>
            </a:pPr>
            <a:r>
              <a:rPr lang="nl-NL" sz="2000" b="1" dirty="0"/>
              <a:t>- advies van de notaris </a:t>
            </a:r>
            <a:br>
              <a:rPr lang="nl-NL" sz="2000" b="1" dirty="0">
                <a:solidFill>
                  <a:schemeClr val="accent1">
                    <a:lumMod val="75000"/>
                  </a:schemeClr>
                </a:solidFill>
              </a:rPr>
            </a:br>
            <a:r>
              <a:rPr lang="nl-NL" sz="2000" b="1" dirty="0">
                <a:solidFill>
                  <a:schemeClr val="accent1">
                    <a:lumMod val="75000"/>
                  </a:schemeClr>
                </a:solidFill>
              </a:rPr>
              <a:t>	</a:t>
            </a:r>
            <a:r>
              <a:rPr lang="nl-NL" sz="2000" dirty="0"/>
              <a:t>= anticiperen op het </a:t>
            </a:r>
            <a:r>
              <a:rPr lang="nl-NL" sz="2000" b="1" dirty="0"/>
              <a:t>geheel</a:t>
            </a:r>
            <a:r>
              <a:rPr lang="nl-NL" sz="2000" dirty="0"/>
              <a:t> plaatje en </a:t>
            </a:r>
            <a:r>
              <a:rPr lang="nl-NL" sz="2000" b="1" dirty="0"/>
              <a:t>overzicht krijgen </a:t>
            </a:r>
            <a:r>
              <a:rPr lang="nl-NL" sz="2000" dirty="0"/>
              <a:t>over alle juridische 	mogelijkheden zodat </a:t>
            </a:r>
            <a:r>
              <a:rPr lang="nl-NL" sz="2000" b="1" dirty="0"/>
              <a:t>alle bestaande wettelijke instrumenten zo efficiënt mogelijk 	benut worden</a:t>
            </a:r>
            <a:r>
              <a:rPr lang="nl-NL" sz="2000" dirty="0"/>
              <a:t>.  </a:t>
            </a:r>
            <a:br>
              <a:rPr lang="nl-NL" sz="2000" dirty="0"/>
            </a:br>
            <a:br>
              <a:rPr lang="nl-NL" sz="2000" dirty="0"/>
            </a:br>
            <a:br>
              <a:rPr lang="nl-NL" sz="2000" dirty="0"/>
            </a:br>
            <a:r>
              <a:rPr lang="nl-NL" sz="2000" dirty="0"/>
              <a:t>	</a:t>
            </a:r>
            <a:r>
              <a:rPr lang="nl-NL" sz="2000" b="1" dirty="0"/>
              <a:t>De zorgvolmacht is één van de vele aspecten van successieplanning. </a:t>
            </a:r>
            <a:r>
              <a:rPr lang="nl-NL" sz="2000" dirty="0"/>
              <a:t>Anticiperen 	aan de hand van een zorgvolmacht kan </a:t>
            </a:r>
            <a:r>
              <a:rPr lang="nl-NL" sz="2000" b="1" dirty="0"/>
              <a:t>zowel op jonge als oude leeftijd </a:t>
            </a:r>
            <a:r>
              <a:rPr lang="nl-NL" sz="2000" dirty="0"/>
              <a:t>en ook wanneer 	men in het kader van een andere gebeurtenis naar de notaris komt (bv. wanneer een koppel 	een huwelijksovereenkomst laat opstellen). </a:t>
            </a:r>
            <a:br>
              <a:rPr lang="nl-NL" sz="2000" dirty="0"/>
            </a:br>
            <a:br>
              <a:rPr lang="nl-NL" sz="2000" dirty="0"/>
            </a:br>
            <a:r>
              <a:rPr lang="nl-NL" sz="2000" dirty="0"/>
              <a:t>	De notaris kan </a:t>
            </a:r>
            <a:r>
              <a:rPr lang="nl-NL" sz="2000" b="1" dirty="0"/>
              <a:t>begeleiden</a:t>
            </a:r>
            <a:r>
              <a:rPr lang="nl-NL" sz="2000" dirty="0"/>
              <a:t> bij het maken van keuzes en kan wijzen op bepaalde     	belangenconflicten bij het kiezen van lasthebbers. </a:t>
            </a:r>
            <a:br>
              <a:rPr lang="nl-NL" sz="2000" dirty="0"/>
            </a:br>
            <a:br>
              <a:rPr lang="nl-NL" sz="2000" dirty="0"/>
            </a:br>
            <a:r>
              <a:rPr lang="nl-NL" sz="2000" dirty="0"/>
              <a:t>- De notaris zorgt voor de </a:t>
            </a:r>
            <a:r>
              <a:rPr lang="nl-NL" sz="2000" b="1" dirty="0"/>
              <a:t>registratie in het CRL.</a:t>
            </a:r>
            <a:endParaRPr lang="nl-NL" sz="2000" dirty="0"/>
          </a:p>
        </p:txBody>
      </p:sp>
      <p:sp>
        <p:nvSpPr>
          <p:cNvPr id="6" name="Down Arrow 5"/>
          <p:cNvSpPr/>
          <p:nvPr/>
        </p:nvSpPr>
        <p:spPr>
          <a:xfrm>
            <a:off x="5314385" y="2656211"/>
            <a:ext cx="216024" cy="360040"/>
          </a:xfrm>
          <a:prstGeom prst="downArrow">
            <a:avLst/>
          </a:prstGeom>
          <a:gradFill>
            <a:gsLst>
              <a:gs pos="0">
                <a:schemeClr val="tx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4050218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3862" y="273599"/>
            <a:ext cx="8660938" cy="170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b="1" dirty="0">
                <a:solidFill>
                  <a:srgbClr val="01BBC7"/>
                </a:solidFill>
              </a:rPr>
              <a:t>2. </a:t>
            </a:r>
            <a:r>
              <a:rPr lang="fr-BE" sz="4000" b="1" dirty="0" err="1">
                <a:solidFill>
                  <a:srgbClr val="01BBC7"/>
                </a:solidFill>
              </a:rPr>
              <a:t>Erfrecht</a:t>
            </a:r>
            <a:endParaRPr lang="fr-BE" sz="4000" b="1" dirty="0">
              <a:solidFill>
                <a:srgbClr val="01BBC7"/>
              </a:solidFill>
            </a:endParaRPr>
          </a:p>
          <a:p>
            <a:pPr algn="ctr"/>
            <a:r>
              <a:rPr lang="fr-BE" sz="4000" b="1" dirty="0" err="1">
                <a:solidFill>
                  <a:srgbClr val="01BBC7"/>
                </a:solidFill>
              </a:rPr>
              <a:t>Wie</a:t>
            </a:r>
            <a:r>
              <a:rPr lang="fr-BE" sz="4000" b="1" dirty="0">
                <a:solidFill>
                  <a:srgbClr val="01BBC7"/>
                </a:solidFill>
              </a:rPr>
              <a:t> </a:t>
            </a:r>
            <a:r>
              <a:rPr lang="fr-BE" sz="4000" b="1" dirty="0" err="1">
                <a:solidFill>
                  <a:srgbClr val="01BBC7"/>
                </a:solidFill>
              </a:rPr>
              <a:t>zijn</a:t>
            </a:r>
            <a:r>
              <a:rPr lang="fr-BE" sz="4000" b="1" dirty="0">
                <a:solidFill>
                  <a:srgbClr val="01BBC7"/>
                </a:solidFill>
              </a:rPr>
              <a:t> </a:t>
            </a:r>
            <a:r>
              <a:rPr lang="fr-BE" sz="4000" b="1" dirty="0" err="1">
                <a:solidFill>
                  <a:srgbClr val="01BBC7"/>
                </a:solidFill>
              </a:rPr>
              <a:t>mijn</a:t>
            </a:r>
            <a:r>
              <a:rPr lang="fr-BE" sz="4000" b="1" dirty="0">
                <a:solidFill>
                  <a:srgbClr val="01BBC7"/>
                </a:solidFill>
              </a:rPr>
              <a:t> </a:t>
            </a:r>
            <a:r>
              <a:rPr lang="fr-BE" sz="4000" b="1" dirty="0" err="1">
                <a:solidFill>
                  <a:srgbClr val="01BBC7"/>
                </a:solidFill>
              </a:rPr>
              <a:t>erfgenamen</a:t>
            </a:r>
            <a:r>
              <a:rPr lang="fr-BE" sz="4000" b="1" dirty="0">
                <a:solidFill>
                  <a:srgbClr val="01BBC7"/>
                </a:solidFill>
              </a:rPr>
              <a:t>?</a:t>
            </a:r>
          </a:p>
        </p:txBody>
      </p:sp>
      <p:sp>
        <p:nvSpPr>
          <p:cNvPr id="2" name="Title 1"/>
          <p:cNvSpPr>
            <a:spLocks noGrp="1"/>
          </p:cNvSpPr>
          <p:nvPr>
            <p:ph type="ctrTitle"/>
          </p:nvPr>
        </p:nvSpPr>
        <p:spPr>
          <a:xfrm>
            <a:off x="0" y="3261415"/>
            <a:ext cx="12192000" cy="1039472"/>
          </a:xfrm>
        </p:spPr>
        <p:txBody>
          <a:bodyPr>
            <a:normAutofit/>
          </a:bodyPr>
          <a:lstStyle/>
          <a:p>
            <a:endParaRPr lang="en-US" sz="1800" b="1" dirty="0"/>
          </a:p>
        </p:txBody>
      </p:sp>
      <p:pic>
        <p:nvPicPr>
          <p:cNvPr id="4" name="Picture 3"/>
          <p:cNvPicPr>
            <a:picLocks noChangeAspect="1"/>
          </p:cNvPicPr>
          <p:nvPr/>
        </p:nvPicPr>
        <p:blipFill>
          <a:blip r:embed="rId2"/>
          <a:stretch>
            <a:fillRect/>
          </a:stretch>
        </p:blipFill>
        <p:spPr>
          <a:xfrm>
            <a:off x="0" y="2032748"/>
            <a:ext cx="8657660" cy="4825252"/>
          </a:xfrm>
          <a:prstGeom prst="rect">
            <a:avLst/>
          </a:prstGeom>
        </p:spPr>
      </p:pic>
    </p:spTree>
    <p:extLst>
      <p:ext uri="{BB962C8B-B14F-4D97-AF65-F5344CB8AC3E}">
        <p14:creationId xmlns:p14="http://schemas.microsoft.com/office/powerpoint/2010/main" val="80387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p:txBody>
          <a:bodyPr/>
          <a:lstStyle/>
          <a:p>
            <a:r>
              <a:rPr lang="nl-NL" dirty="0"/>
              <a:t>1. Mijn </a:t>
            </a:r>
            <a:r>
              <a:rPr lang="nl-NL" dirty="0" err="1"/>
              <a:t>echtgeno</a:t>
            </a:r>
            <a:r>
              <a:rPr lang="nl-NL" dirty="0"/>
              <a:t>(o)t(e)</a:t>
            </a:r>
          </a:p>
        </p:txBody>
      </p:sp>
      <p:sp>
        <p:nvSpPr>
          <p:cNvPr id="5" name="Content Placeholder 4"/>
          <p:cNvSpPr>
            <a:spLocks noGrp="1"/>
          </p:cNvSpPr>
          <p:nvPr>
            <p:ph idx="1"/>
          </p:nvPr>
        </p:nvSpPr>
        <p:spPr>
          <a:xfrm>
            <a:off x="406594" y="1690688"/>
            <a:ext cx="11614688" cy="4351338"/>
          </a:xfrm>
        </p:spPr>
        <p:txBody>
          <a:bodyPr>
            <a:normAutofit/>
          </a:bodyPr>
          <a:lstStyle/>
          <a:p>
            <a:pPr marL="0" indent="0">
              <a:lnSpc>
                <a:spcPct val="100000"/>
              </a:lnSpc>
              <a:buNone/>
            </a:pPr>
            <a:endParaRPr lang="nl-BE" sz="2000" dirty="0"/>
          </a:p>
          <a:p>
            <a:pPr marL="457200" indent="-457200">
              <a:lnSpc>
                <a:spcPct val="100000"/>
              </a:lnSpc>
              <a:buAutoNum type="arabicParenR"/>
            </a:pPr>
            <a:r>
              <a:rPr lang="nl-BE" sz="2000" dirty="0"/>
              <a:t>Huwelijk: Hoe wordt het gemeenschappelijk vermogen verdeeld?</a:t>
            </a:r>
          </a:p>
          <a:p>
            <a:pPr marL="0" indent="0">
              <a:lnSpc>
                <a:spcPct val="100000"/>
              </a:lnSpc>
              <a:buNone/>
            </a:pPr>
            <a:r>
              <a:rPr lang="nl-BE" sz="2000" dirty="0"/>
              <a:t>	“Langst leeft, al heeft” – zeer courant in de jaren ‘70-’90</a:t>
            </a:r>
          </a:p>
          <a:p>
            <a:pPr marL="0" indent="0">
              <a:lnSpc>
                <a:spcPct val="100000"/>
              </a:lnSpc>
              <a:buNone/>
            </a:pPr>
            <a:r>
              <a:rPr lang="nl-BE" sz="2000" dirty="0"/>
              <a:t>	Vruchtgebruik langstlevende </a:t>
            </a:r>
            <a:r>
              <a:rPr lang="nl-BE" sz="2000" dirty="0" err="1"/>
              <a:t>echtgeno</a:t>
            </a:r>
            <a:r>
              <a:rPr lang="nl-BE" sz="2000" dirty="0"/>
              <a:t>(o)t(e) / blote eigendom</a:t>
            </a:r>
            <a:r>
              <a:rPr lang="nl-NL" sz="2000" dirty="0"/>
              <a:t> kind(eren)</a:t>
            </a:r>
          </a:p>
          <a:p>
            <a:pPr marL="0" indent="0">
              <a:lnSpc>
                <a:spcPct val="100000"/>
              </a:lnSpc>
              <a:buNone/>
            </a:pPr>
            <a:r>
              <a:rPr lang="nl-NL" sz="2000" dirty="0"/>
              <a:t>	</a:t>
            </a:r>
          </a:p>
          <a:p>
            <a:pPr marL="0" indent="0">
              <a:lnSpc>
                <a:spcPct val="100000"/>
              </a:lnSpc>
              <a:buNone/>
            </a:pPr>
            <a:r>
              <a:rPr lang="nl-NL" sz="2000" dirty="0"/>
              <a:t>Evenwicht tussen autonomie/beslissingsrecht en fiscale optimalisatie</a:t>
            </a:r>
          </a:p>
          <a:p>
            <a:pPr marL="0" indent="0">
              <a:lnSpc>
                <a:spcPct val="100000"/>
              </a:lnSpc>
              <a:buNone/>
            </a:pPr>
            <a:endParaRPr lang="nl-NL" sz="2000" dirty="0"/>
          </a:p>
          <a:p>
            <a:pPr marL="0" indent="0">
              <a:lnSpc>
                <a:spcPct val="100000"/>
              </a:lnSpc>
              <a:buNone/>
            </a:pPr>
            <a:r>
              <a:rPr lang="nl-NL" sz="2000" dirty="0"/>
              <a:t>OPLOSSING 	     KEUZEBEDING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
        <p:nvSpPr>
          <p:cNvPr id="3" name="Right Arrow 2"/>
          <p:cNvSpPr/>
          <p:nvPr/>
        </p:nvSpPr>
        <p:spPr>
          <a:xfrm>
            <a:off x="2105827" y="4804370"/>
            <a:ext cx="299258" cy="207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9459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EF91581-DDEF-FB33-F3E0-607BA83062A5}"/>
              </a:ext>
            </a:extLst>
          </p:cNvPr>
          <p:cNvPicPr>
            <a:picLocks noChangeAspect="1"/>
          </p:cNvPicPr>
          <p:nvPr/>
        </p:nvPicPr>
        <p:blipFill>
          <a:blip r:embed="rId2"/>
          <a:stretch>
            <a:fillRect/>
          </a:stretch>
        </p:blipFill>
        <p:spPr>
          <a:xfrm>
            <a:off x="1661353" y="68263"/>
            <a:ext cx="8869293" cy="6119812"/>
          </a:xfrm>
          <a:prstGeom prst="rect">
            <a:avLst/>
          </a:prstGeom>
          <a:noFill/>
        </p:spPr>
      </p:pic>
    </p:spTree>
    <p:extLst>
      <p:ext uri="{BB962C8B-B14F-4D97-AF65-F5344CB8AC3E}">
        <p14:creationId xmlns:p14="http://schemas.microsoft.com/office/powerpoint/2010/main" val="307489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8A95FF4-C8ED-0C66-9579-35182B606BEB}"/>
              </a:ext>
            </a:extLst>
          </p:cNvPr>
          <p:cNvPicPr>
            <a:picLocks noChangeAspect="1"/>
          </p:cNvPicPr>
          <p:nvPr/>
        </p:nvPicPr>
        <p:blipFill>
          <a:blip r:embed="rId2"/>
          <a:stretch>
            <a:fillRect/>
          </a:stretch>
        </p:blipFill>
        <p:spPr>
          <a:xfrm>
            <a:off x="120650" y="260002"/>
            <a:ext cx="11950700" cy="5736334"/>
          </a:xfrm>
          <a:prstGeom prst="rect">
            <a:avLst/>
          </a:prstGeom>
          <a:noFill/>
        </p:spPr>
      </p:pic>
    </p:spTree>
    <p:extLst>
      <p:ext uri="{BB962C8B-B14F-4D97-AF65-F5344CB8AC3E}">
        <p14:creationId xmlns:p14="http://schemas.microsoft.com/office/powerpoint/2010/main" val="192098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F1F55-9F3E-8C12-5794-E0349013286C}"/>
              </a:ext>
            </a:extLst>
          </p:cNvPr>
          <p:cNvSpPr>
            <a:spLocks noGrp="1"/>
          </p:cNvSpPr>
          <p:nvPr>
            <p:ph type="title"/>
          </p:nvPr>
        </p:nvSpPr>
        <p:spPr>
          <a:xfrm>
            <a:off x="295758" y="365125"/>
            <a:ext cx="11614688" cy="1325563"/>
          </a:xfrm>
        </p:spPr>
        <p:txBody>
          <a:bodyPr anchor="ctr">
            <a:normAutofit/>
          </a:bodyPr>
          <a:lstStyle/>
          <a:p>
            <a:r>
              <a:rPr lang="nl-BE" dirty="0"/>
              <a:t>2. De kinderen</a:t>
            </a:r>
          </a:p>
        </p:txBody>
      </p:sp>
      <p:pic>
        <p:nvPicPr>
          <p:cNvPr id="9" name="Afbeelding 8">
            <a:extLst>
              <a:ext uri="{FF2B5EF4-FFF2-40B4-BE49-F238E27FC236}">
                <a16:creationId xmlns:a16="http://schemas.microsoft.com/office/drawing/2014/main" id="{6F0E56FC-E29A-74EF-F8EB-53E4DBB02582}"/>
              </a:ext>
            </a:extLst>
          </p:cNvPr>
          <p:cNvPicPr>
            <a:picLocks noChangeAspect="1"/>
          </p:cNvPicPr>
          <p:nvPr/>
        </p:nvPicPr>
        <p:blipFill>
          <a:blip r:embed="rId2"/>
          <a:stretch>
            <a:fillRect/>
          </a:stretch>
        </p:blipFill>
        <p:spPr>
          <a:xfrm>
            <a:off x="1597152" y="1331162"/>
            <a:ext cx="10313294" cy="5312663"/>
          </a:xfrm>
          <a:prstGeom prst="rect">
            <a:avLst/>
          </a:prstGeom>
          <a:noFill/>
        </p:spPr>
      </p:pic>
    </p:spTree>
    <p:extLst>
      <p:ext uri="{BB962C8B-B14F-4D97-AF65-F5344CB8AC3E}">
        <p14:creationId xmlns:p14="http://schemas.microsoft.com/office/powerpoint/2010/main" val="366299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8F3CCF-8EE4-506C-98FE-77E245346D12}"/>
              </a:ext>
            </a:extLst>
          </p:cNvPr>
          <p:cNvPicPr>
            <a:picLocks noChangeAspect="1"/>
          </p:cNvPicPr>
          <p:nvPr/>
        </p:nvPicPr>
        <p:blipFill>
          <a:blip r:embed="rId2"/>
          <a:stretch>
            <a:fillRect/>
          </a:stretch>
        </p:blipFill>
        <p:spPr>
          <a:xfrm>
            <a:off x="183137" y="68263"/>
            <a:ext cx="11825725" cy="6119812"/>
          </a:xfrm>
          <a:prstGeom prst="rect">
            <a:avLst/>
          </a:prstGeom>
          <a:noFill/>
        </p:spPr>
      </p:pic>
    </p:spTree>
    <p:extLst>
      <p:ext uri="{BB962C8B-B14F-4D97-AF65-F5344CB8AC3E}">
        <p14:creationId xmlns:p14="http://schemas.microsoft.com/office/powerpoint/2010/main" val="1053257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Content Placeholder 4"/>
          <p:cNvSpPr>
            <a:spLocks noGrp="1"/>
          </p:cNvSpPr>
          <p:nvPr>
            <p:ph idx="1"/>
          </p:nvPr>
        </p:nvSpPr>
        <p:spPr>
          <a:xfrm>
            <a:off x="406594" y="1690688"/>
            <a:ext cx="11614688" cy="4940514"/>
          </a:xfrm>
        </p:spPr>
        <p:txBody>
          <a:bodyPr>
            <a:normAutofit/>
          </a:bodyPr>
          <a:lstStyle/>
          <a:p>
            <a:pPr>
              <a:lnSpc>
                <a:spcPct val="100000"/>
              </a:lnSpc>
              <a:buFont typeface="Wingdings" panose="05000000000000000000" pitchFamily="2" charset="2"/>
              <a:buChar char="§"/>
            </a:pPr>
            <a:r>
              <a:rPr lang="nl-BE" sz="2000" b="1" dirty="0"/>
              <a:t>Wettelijke erfgenamen = broers, zussen / neven, nichten</a:t>
            </a:r>
          </a:p>
          <a:p>
            <a:pPr>
              <a:lnSpc>
                <a:spcPct val="100000"/>
              </a:lnSpc>
              <a:buFont typeface="Wingdings" panose="05000000000000000000" pitchFamily="2" charset="2"/>
              <a:buChar char="§"/>
            </a:pPr>
            <a:endParaRPr lang="nl-BE" sz="2000" b="1" dirty="0"/>
          </a:p>
          <a:p>
            <a:pPr>
              <a:lnSpc>
                <a:spcPct val="100000"/>
              </a:lnSpc>
              <a:buFont typeface="Wingdings" panose="05000000000000000000" pitchFamily="2" charset="2"/>
              <a:buChar char="§"/>
            </a:pPr>
            <a:r>
              <a:rPr lang="nl-BE" sz="2000" b="1" dirty="0"/>
              <a:t>Hoge successierechten tot 55%</a:t>
            </a:r>
          </a:p>
          <a:p>
            <a:pPr>
              <a:lnSpc>
                <a:spcPct val="100000"/>
              </a:lnSpc>
              <a:buFont typeface="Wingdings" panose="05000000000000000000" pitchFamily="2" charset="2"/>
              <a:buChar char="§"/>
            </a:pPr>
            <a:endParaRPr lang="nl-BE" sz="2000" b="1" dirty="0"/>
          </a:p>
          <a:p>
            <a:pPr>
              <a:lnSpc>
                <a:spcPct val="100000"/>
              </a:lnSpc>
              <a:buFont typeface="Wingdings" panose="05000000000000000000" pitchFamily="2" charset="2"/>
              <a:buChar char="§"/>
            </a:pPr>
            <a:r>
              <a:rPr lang="nl-BE" sz="2000" b="1" dirty="0"/>
              <a:t>Afschaffing </a:t>
            </a:r>
            <a:r>
              <a:rPr lang="nl-BE" sz="2000" b="1" dirty="0" err="1"/>
              <a:t>duolegaat</a:t>
            </a:r>
            <a:r>
              <a:rPr lang="nl-BE" sz="2000" b="1" dirty="0"/>
              <a:t> in Vlaanderen !</a:t>
            </a:r>
          </a:p>
          <a:p>
            <a:pPr>
              <a:lnSpc>
                <a:spcPct val="100000"/>
              </a:lnSpc>
              <a:buFont typeface="Wingdings" panose="05000000000000000000" pitchFamily="2" charset="2"/>
              <a:buChar char="§"/>
            </a:pPr>
            <a:endParaRPr lang="nl-BE" sz="2000" b="1" dirty="0"/>
          </a:p>
          <a:p>
            <a:pPr>
              <a:lnSpc>
                <a:spcPct val="100000"/>
              </a:lnSpc>
              <a:buFont typeface="Wingdings" panose="05000000000000000000" pitchFamily="2" charset="2"/>
              <a:buChar char="§"/>
            </a:pPr>
            <a:r>
              <a:rPr lang="nl-BE" sz="2000" b="1" dirty="0"/>
              <a:t>“Vriendenerfenis” – vermindering erfbelasting</a:t>
            </a:r>
          </a:p>
          <a:p>
            <a:pPr>
              <a:lnSpc>
                <a:spcPct val="100000"/>
              </a:lnSpc>
              <a:buFont typeface="Wingdings" panose="05000000000000000000" pitchFamily="2" charset="2"/>
              <a:buChar char="§"/>
            </a:pPr>
            <a:endParaRPr lang="nl-BE" sz="2000" b="1" dirty="0"/>
          </a:p>
          <a:p>
            <a:pPr>
              <a:lnSpc>
                <a:spcPct val="100000"/>
              </a:lnSpc>
              <a:buFont typeface="Wingdings" panose="05000000000000000000" pitchFamily="2" charset="2"/>
              <a:buChar char="§"/>
            </a:pPr>
            <a:r>
              <a:rPr lang="nl-BE" sz="2000" b="1" dirty="0"/>
              <a:t>Goede doelen = geen erfbelasting</a:t>
            </a:r>
          </a:p>
          <a:p>
            <a:pPr>
              <a:lnSpc>
                <a:spcPct val="100000"/>
              </a:lnSpc>
              <a:buFont typeface="Wingdings" panose="05000000000000000000" pitchFamily="2" charset="2"/>
              <a:buChar char="§"/>
            </a:pPr>
            <a:endParaRPr lang="nl-BE" sz="2000" b="1" dirty="0"/>
          </a:p>
          <a:p>
            <a:pPr>
              <a:lnSpc>
                <a:spcPct val="100000"/>
              </a:lnSpc>
              <a:buFont typeface="Wingdings" panose="05000000000000000000" pitchFamily="2" charset="2"/>
              <a:buChar char="§"/>
            </a:pPr>
            <a:r>
              <a:rPr lang="nl-BE" sz="2000" b="1" dirty="0">
                <a:sym typeface="Wingdings" panose="05000000000000000000" pitchFamily="2" charset="2"/>
              </a:rPr>
              <a:t> TESTAMENT</a:t>
            </a:r>
            <a:endParaRPr lang="nl-BE"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
        <p:nvSpPr>
          <p:cNvPr id="7" name="Titel 6">
            <a:extLst>
              <a:ext uri="{FF2B5EF4-FFF2-40B4-BE49-F238E27FC236}">
                <a16:creationId xmlns:a16="http://schemas.microsoft.com/office/drawing/2014/main" id="{5AFBD3D5-C8B5-FA89-3FA1-5B95B16301DE}"/>
              </a:ext>
            </a:extLst>
          </p:cNvPr>
          <p:cNvSpPr>
            <a:spLocks noGrp="1"/>
          </p:cNvSpPr>
          <p:nvPr>
            <p:ph type="title"/>
          </p:nvPr>
        </p:nvSpPr>
        <p:spPr/>
        <p:txBody>
          <a:bodyPr/>
          <a:lstStyle/>
          <a:p>
            <a:r>
              <a:rPr lang="nl-BE" dirty="0"/>
              <a:t>3. Zonder kinderen</a:t>
            </a:r>
          </a:p>
        </p:txBody>
      </p:sp>
    </p:spTree>
    <p:extLst>
      <p:ext uri="{BB962C8B-B14F-4D97-AF65-F5344CB8AC3E}">
        <p14:creationId xmlns:p14="http://schemas.microsoft.com/office/powerpoint/2010/main" val="136257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8" y="365125"/>
            <a:ext cx="11614688" cy="1325563"/>
          </a:xfrm>
        </p:spPr>
        <p:txBody>
          <a:bodyPr vert="horz" lIns="91440" tIns="45720" rIns="91440" bIns="45720" rtlCol="0" anchor="ctr">
            <a:normAutofit/>
          </a:bodyPr>
          <a:lstStyle/>
          <a:p>
            <a:r>
              <a:rPr lang="fr-BE" b="1"/>
              <a:t>1. De zorgvolmacht </a:t>
            </a:r>
          </a:p>
        </p:txBody>
      </p:sp>
      <p:pic>
        <p:nvPicPr>
          <p:cNvPr id="7" name="Afbeelding 6">
            <a:extLst>
              <a:ext uri="{FF2B5EF4-FFF2-40B4-BE49-F238E27FC236}">
                <a16:creationId xmlns:a16="http://schemas.microsoft.com/office/drawing/2014/main" id="{E7BD716D-696E-C177-2A1B-AF5B77F8E14A}"/>
              </a:ext>
            </a:extLst>
          </p:cNvPr>
          <p:cNvPicPr>
            <a:picLocks noChangeAspect="1"/>
          </p:cNvPicPr>
          <p:nvPr/>
        </p:nvPicPr>
        <p:blipFill>
          <a:blip r:embed="rId2"/>
          <a:stretch>
            <a:fillRect/>
          </a:stretch>
        </p:blipFill>
        <p:spPr>
          <a:xfrm>
            <a:off x="834090" y="1378912"/>
            <a:ext cx="9419382" cy="5416145"/>
          </a:xfrm>
          <a:prstGeom prst="rect">
            <a:avLst/>
          </a:prstGeom>
          <a:noFill/>
        </p:spPr>
      </p:pic>
    </p:spTree>
    <p:extLst>
      <p:ext uri="{BB962C8B-B14F-4D97-AF65-F5344CB8AC3E}">
        <p14:creationId xmlns:p14="http://schemas.microsoft.com/office/powerpoint/2010/main" val="261187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7D82B-197A-4D09-C3C6-5F59969D799C}"/>
              </a:ext>
            </a:extLst>
          </p:cNvPr>
          <p:cNvSpPr>
            <a:spLocks noGrp="1"/>
          </p:cNvSpPr>
          <p:nvPr>
            <p:ph type="title"/>
          </p:nvPr>
        </p:nvSpPr>
        <p:spPr/>
        <p:txBody>
          <a:bodyPr/>
          <a:lstStyle/>
          <a:p>
            <a:pPr algn="ctr"/>
            <a:r>
              <a:rPr lang="nl-BE" dirty="0"/>
              <a:t>Successieplanning</a:t>
            </a:r>
          </a:p>
        </p:txBody>
      </p:sp>
      <p:sp>
        <p:nvSpPr>
          <p:cNvPr id="3" name="Tijdelijke aanduiding voor inhoud 2">
            <a:extLst>
              <a:ext uri="{FF2B5EF4-FFF2-40B4-BE49-F238E27FC236}">
                <a16:creationId xmlns:a16="http://schemas.microsoft.com/office/drawing/2014/main" id="{56DA6152-F04D-DDB5-FD2B-D8AFB25FDDDE}"/>
              </a:ext>
            </a:extLst>
          </p:cNvPr>
          <p:cNvSpPr>
            <a:spLocks noGrp="1"/>
          </p:cNvSpPr>
          <p:nvPr>
            <p:ph idx="1"/>
          </p:nvPr>
        </p:nvSpPr>
        <p:spPr/>
        <p:txBody>
          <a:bodyPr/>
          <a:lstStyle/>
          <a:p>
            <a:pPr marL="0" indent="0">
              <a:buNone/>
            </a:pPr>
            <a:r>
              <a:rPr lang="nl-BE" dirty="0"/>
              <a:t>Evenwicht zoeken tussen:</a:t>
            </a:r>
          </a:p>
          <a:p>
            <a:pPr marL="0" indent="0">
              <a:buNone/>
            </a:pPr>
            <a:endParaRPr lang="nl-BE" dirty="0"/>
          </a:p>
          <a:p>
            <a:pPr marL="0" indent="0">
              <a:buNone/>
            </a:pPr>
            <a:r>
              <a:rPr lang="nl-BE" dirty="0"/>
              <a:t>Gemoedsrust voor de oude dag en fiscale kost verlagen door te</a:t>
            </a:r>
          </a:p>
          <a:p>
            <a:pPr marL="0" indent="0">
              <a:buNone/>
            </a:pPr>
            <a:endParaRPr lang="nl-BE" dirty="0"/>
          </a:p>
          <a:p>
            <a:pPr marL="0" indent="0">
              <a:buNone/>
            </a:pPr>
            <a:r>
              <a:rPr lang="nl-BE" dirty="0"/>
              <a:t>SCHENKEN, </a:t>
            </a:r>
            <a:r>
              <a:rPr lang="nl-BE" i="1" dirty="0"/>
              <a:t>maar </a:t>
            </a:r>
            <a:r>
              <a:rPr lang="nl-BE" dirty="0"/>
              <a:t>: met voorbehoud van vruchtgebruik</a:t>
            </a:r>
          </a:p>
          <a:p>
            <a:pPr marL="0" indent="0">
              <a:buNone/>
            </a:pPr>
            <a:r>
              <a:rPr lang="nl-BE" dirty="0"/>
              <a:t>			   verbod verkopen / inmenging partner begiftigde</a:t>
            </a:r>
          </a:p>
          <a:p>
            <a:pPr marL="0" indent="0">
              <a:buNone/>
            </a:pPr>
            <a:r>
              <a:rPr lang="nl-BE" dirty="0"/>
              <a:t>			   last van verzorging, hulp en bijstand</a:t>
            </a:r>
          </a:p>
          <a:p>
            <a:pPr marL="0" indent="0">
              <a:buNone/>
            </a:pPr>
            <a:r>
              <a:rPr lang="nl-BE" dirty="0"/>
              <a:t>			   recht van terugkeer bij overlijden begiftigde</a:t>
            </a:r>
          </a:p>
        </p:txBody>
      </p:sp>
    </p:spTree>
    <p:extLst>
      <p:ext uri="{BB962C8B-B14F-4D97-AF65-F5344CB8AC3E}">
        <p14:creationId xmlns:p14="http://schemas.microsoft.com/office/powerpoint/2010/main" val="983198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DEA3C5-A65B-9A23-B030-2A37C1CAA84E}"/>
              </a:ext>
            </a:extLst>
          </p:cNvPr>
          <p:cNvSpPr>
            <a:spLocks noGrp="1"/>
          </p:cNvSpPr>
          <p:nvPr>
            <p:ph type="title"/>
          </p:nvPr>
        </p:nvSpPr>
        <p:spPr>
          <a:xfrm>
            <a:off x="295758" y="365125"/>
            <a:ext cx="11614688" cy="1325563"/>
          </a:xfrm>
        </p:spPr>
        <p:txBody>
          <a:bodyPr/>
          <a:lstStyle/>
          <a:p>
            <a:r>
              <a:rPr lang="en-US" dirty="0" err="1"/>
              <a:t>Tarieven</a:t>
            </a:r>
            <a:r>
              <a:rPr lang="en-US" dirty="0"/>
              <a:t> </a:t>
            </a:r>
            <a:r>
              <a:rPr lang="en-US" dirty="0" err="1"/>
              <a:t>erfbelasting</a:t>
            </a:r>
            <a:r>
              <a:rPr lang="en-US" dirty="0"/>
              <a:t> in </a:t>
            </a:r>
            <a:r>
              <a:rPr lang="en-US" dirty="0" err="1"/>
              <a:t>Vlaanderen</a:t>
            </a:r>
            <a:endParaRPr lang="en-US" dirty="0"/>
          </a:p>
        </p:txBody>
      </p:sp>
      <p:pic>
        <p:nvPicPr>
          <p:cNvPr id="5" name="Afbeelding 4">
            <a:extLst>
              <a:ext uri="{FF2B5EF4-FFF2-40B4-BE49-F238E27FC236}">
                <a16:creationId xmlns:a16="http://schemas.microsoft.com/office/drawing/2014/main" id="{9102D0C3-2DBA-5009-F8E3-53DF66BA0E91}"/>
              </a:ext>
            </a:extLst>
          </p:cNvPr>
          <p:cNvPicPr>
            <a:picLocks noChangeAspect="1"/>
          </p:cNvPicPr>
          <p:nvPr/>
        </p:nvPicPr>
        <p:blipFill>
          <a:blip r:embed="rId2"/>
          <a:stretch>
            <a:fillRect/>
          </a:stretch>
        </p:blipFill>
        <p:spPr>
          <a:xfrm>
            <a:off x="295759" y="2013168"/>
            <a:ext cx="11614688" cy="3774773"/>
          </a:xfrm>
          <a:prstGeom prst="rect">
            <a:avLst/>
          </a:prstGeom>
          <a:noFill/>
        </p:spPr>
      </p:pic>
    </p:spTree>
    <p:extLst>
      <p:ext uri="{BB962C8B-B14F-4D97-AF65-F5344CB8AC3E}">
        <p14:creationId xmlns:p14="http://schemas.microsoft.com/office/powerpoint/2010/main" val="3541507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6B7007F-9794-A846-1E5F-B3989875A752}"/>
              </a:ext>
            </a:extLst>
          </p:cNvPr>
          <p:cNvPicPr>
            <a:picLocks noChangeAspect="1"/>
          </p:cNvPicPr>
          <p:nvPr/>
        </p:nvPicPr>
        <p:blipFill>
          <a:blip r:embed="rId2"/>
          <a:stretch>
            <a:fillRect/>
          </a:stretch>
        </p:blipFill>
        <p:spPr>
          <a:xfrm>
            <a:off x="120650" y="140494"/>
            <a:ext cx="11950700" cy="5975350"/>
          </a:xfrm>
          <a:prstGeom prst="rect">
            <a:avLst/>
          </a:prstGeom>
          <a:noFill/>
        </p:spPr>
      </p:pic>
    </p:spTree>
    <p:extLst>
      <p:ext uri="{BB962C8B-B14F-4D97-AF65-F5344CB8AC3E}">
        <p14:creationId xmlns:p14="http://schemas.microsoft.com/office/powerpoint/2010/main" val="324310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B778A21-3D2D-469B-A456-9B1945CD124A}"/>
              </a:ext>
            </a:extLst>
          </p:cNvPr>
          <p:cNvPicPr>
            <a:picLocks noChangeAspect="1"/>
          </p:cNvPicPr>
          <p:nvPr/>
        </p:nvPicPr>
        <p:blipFill rotWithShape="1">
          <a:blip r:embed="rId2"/>
          <a:srcRect b="881"/>
          <a:stretch/>
        </p:blipFill>
        <p:spPr>
          <a:xfrm>
            <a:off x="20" y="10"/>
            <a:ext cx="12191980" cy="6857990"/>
          </a:xfrm>
          <a:prstGeom prst="rect">
            <a:avLst/>
          </a:prstGeom>
          <a:noFill/>
        </p:spPr>
      </p:pic>
    </p:spTree>
    <p:extLst>
      <p:ext uri="{BB962C8B-B14F-4D97-AF65-F5344CB8AC3E}">
        <p14:creationId xmlns:p14="http://schemas.microsoft.com/office/powerpoint/2010/main" val="1555489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73076" y="476672"/>
            <a:ext cx="11555572" cy="6264696"/>
          </a:xfrm>
          <a:prstGeom prst="rect">
            <a:avLst/>
          </a:prstGeom>
        </p:spPr>
        <p:txBody>
          <a:bodyPr anchor="t" anchorCtr="0">
            <a:normAutofit fontScale="90000"/>
          </a:bodyPr>
          <a:lstStyle/>
          <a:p>
            <a:pPr lvl="0" algn="ctr" defTabSz="914400">
              <a:lnSpc>
                <a:spcPct val="90000"/>
              </a:lnSpc>
              <a:spcBef>
                <a:spcPts val="1000"/>
              </a:spcBef>
              <a:buClr>
                <a:srgbClr val="90B6CB"/>
              </a:buClr>
            </a:pPr>
            <a:br>
              <a:rPr lang="nl-NL" sz="3600" b="1" dirty="0">
                <a:solidFill>
                  <a:schemeClr val="accent1">
                    <a:lumMod val="75000"/>
                  </a:schemeClr>
                </a:solidFill>
              </a:rPr>
            </a:br>
            <a:r>
              <a:rPr lang="nl-NL" sz="7200" b="1" dirty="0">
                <a:solidFill>
                  <a:srgbClr val="90B6CB"/>
                </a:solidFill>
              </a:rPr>
              <a:t>Vragen? </a:t>
            </a:r>
            <a:br>
              <a:rPr lang="nl-NL" sz="3200" b="1" dirty="0">
                <a:solidFill>
                  <a:srgbClr val="90B6CB"/>
                </a:solidFill>
              </a:rPr>
            </a:br>
            <a:br>
              <a:rPr lang="nl-NL" sz="3200" b="1" dirty="0">
                <a:solidFill>
                  <a:srgbClr val="90B6CB"/>
                </a:solidFill>
              </a:rPr>
            </a:br>
            <a:r>
              <a:rPr lang="nl-NL" sz="3200" b="1" dirty="0">
                <a:solidFill>
                  <a:schemeClr val="accent1">
                    <a:lumMod val="75000"/>
                  </a:schemeClr>
                </a:solidFill>
              </a:rPr>
              <a:t>Wil je meer informatie over huwen, erven, schenken, ondernemen en nog zoveel meer? </a:t>
            </a:r>
            <a:br>
              <a:rPr lang="nl-NL" sz="3200" b="1" dirty="0">
                <a:solidFill>
                  <a:srgbClr val="90B6CB"/>
                </a:solidFill>
              </a:rPr>
            </a:br>
            <a:br>
              <a:rPr lang="nl-NL" sz="3200" b="1" dirty="0">
                <a:solidFill>
                  <a:srgbClr val="90B6CB"/>
                </a:solidFill>
              </a:rPr>
            </a:br>
            <a:r>
              <a:rPr lang="nl-NL" sz="3200" b="1" dirty="0">
                <a:solidFill>
                  <a:srgbClr val="90B6CB"/>
                </a:solidFill>
              </a:rPr>
              <a:t>Neem dan een kijkje op</a:t>
            </a:r>
            <a:br>
              <a:rPr lang="nl-NL" sz="3200" b="1" dirty="0">
                <a:solidFill>
                  <a:schemeClr val="accent1">
                    <a:lumMod val="75000"/>
                  </a:schemeClr>
                </a:solidFill>
              </a:rPr>
            </a:br>
            <a:br>
              <a:rPr lang="nl-NL" sz="3200" b="1" dirty="0">
                <a:solidFill>
                  <a:schemeClr val="accent1">
                    <a:lumMod val="75000"/>
                  </a:schemeClr>
                </a:solidFill>
              </a:rPr>
            </a:br>
            <a:br>
              <a:rPr lang="nl-NL" sz="3200" b="1" dirty="0">
                <a:solidFill>
                  <a:schemeClr val="accent1">
                    <a:lumMod val="75000"/>
                  </a:schemeClr>
                </a:solidFill>
              </a:rPr>
            </a:br>
            <a:br>
              <a:rPr lang="nl-NL" sz="3200" b="1" dirty="0">
                <a:solidFill>
                  <a:schemeClr val="accent1">
                    <a:lumMod val="75000"/>
                  </a:schemeClr>
                </a:solidFill>
              </a:rPr>
            </a:br>
            <a:r>
              <a:rPr lang="nl-NL" sz="3200" b="1" dirty="0">
                <a:solidFill>
                  <a:schemeClr val="accent1">
                    <a:lumMod val="75000"/>
                  </a:schemeClr>
                </a:solidFill>
              </a:rPr>
              <a:t>                                       www.notariaatherne.be</a:t>
            </a:r>
            <a:br>
              <a:rPr lang="nl-NL" sz="3200" b="1" dirty="0">
                <a:solidFill>
                  <a:schemeClr val="accent1">
                    <a:lumMod val="75000"/>
                  </a:schemeClr>
                </a:solidFill>
              </a:rPr>
            </a:br>
            <a:br>
              <a:rPr lang="nl-NL" sz="2400" dirty="0">
                <a:solidFill>
                  <a:schemeClr val="bg1">
                    <a:lumMod val="50000"/>
                  </a:schemeClr>
                </a:solidFill>
              </a:rPr>
            </a:br>
            <a:br>
              <a:rPr lang="nl-NL" sz="2400" dirty="0">
                <a:solidFill>
                  <a:schemeClr val="bg1">
                    <a:lumMod val="50000"/>
                  </a:schemeClr>
                </a:solidFill>
              </a:rPr>
            </a:br>
            <a:br>
              <a:rPr lang="fr-BE" sz="2700" dirty="0">
                <a:solidFill>
                  <a:schemeClr val="bg1">
                    <a:lumMod val="50000"/>
                  </a:schemeClr>
                </a:solidFill>
                <a:ea typeface="Verdana" panose="020B0604030504040204" pitchFamily="34" charset="0"/>
                <a:cs typeface="Verdana" panose="020B0604030504040204" pitchFamily="34" charset="0"/>
              </a:rPr>
            </a:br>
            <a:endParaRPr lang="en-US" sz="2700" dirty="0">
              <a:solidFill>
                <a:schemeClr val="bg1">
                  <a:lumMod val="50000"/>
                </a:schemeClr>
              </a:solidFill>
            </a:endParaRPr>
          </a:p>
        </p:txBody>
      </p:sp>
      <p:sp>
        <p:nvSpPr>
          <p:cNvPr id="9" name="Subtitle 2"/>
          <p:cNvSpPr txBox="1">
            <a:spLocks/>
          </p:cNvSpPr>
          <p:nvPr/>
        </p:nvSpPr>
        <p:spPr>
          <a:xfrm>
            <a:off x="373076" y="1196752"/>
            <a:ext cx="10158291" cy="55446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BE" sz="32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BE" sz="28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95" y="4343883"/>
            <a:ext cx="3275019" cy="1402358"/>
          </a:xfrm>
          <a:prstGeom prst="rect">
            <a:avLst/>
          </a:prstGeom>
        </p:spPr>
      </p:pic>
    </p:spTree>
    <p:extLst>
      <p:ext uri="{BB962C8B-B14F-4D97-AF65-F5344CB8AC3E}">
        <p14:creationId xmlns:p14="http://schemas.microsoft.com/office/powerpoint/2010/main" val="158739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5CBAF-BEA3-EF35-B98F-A4A9207A45C7}"/>
              </a:ext>
            </a:extLst>
          </p:cNvPr>
          <p:cNvSpPr>
            <a:spLocks noGrp="1"/>
          </p:cNvSpPr>
          <p:nvPr>
            <p:ph type="title"/>
          </p:nvPr>
        </p:nvSpPr>
        <p:spPr/>
        <p:txBody>
          <a:bodyPr/>
          <a:lstStyle/>
          <a:p>
            <a:r>
              <a:rPr lang="nl-BE" dirty="0"/>
              <a:t>In cijfers</a:t>
            </a:r>
            <a:br>
              <a:rPr lang="nl-BE" dirty="0"/>
            </a:br>
            <a:endParaRPr lang="nl-BE" dirty="0"/>
          </a:p>
        </p:txBody>
      </p:sp>
      <p:sp>
        <p:nvSpPr>
          <p:cNvPr id="3" name="Tijdelijke aanduiding voor inhoud 2">
            <a:extLst>
              <a:ext uri="{FF2B5EF4-FFF2-40B4-BE49-F238E27FC236}">
                <a16:creationId xmlns:a16="http://schemas.microsoft.com/office/drawing/2014/main" id="{EA420FB8-3E76-D5C1-11C4-F028FB4F81B8}"/>
              </a:ext>
            </a:extLst>
          </p:cNvPr>
          <p:cNvSpPr>
            <a:spLocks noGrp="1"/>
          </p:cNvSpPr>
          <p:nvPr>
            <p:ph idx="1"/>
          </p:nvPr>
        </p:nvSpPr>
        <p:spPr>
          <a:xfrm>
            <a:off x="295759" y="1403499"/>
            <a:ext cx="11614688" cy="5007934"/>
          </a:xfrm>
        </p:spPr>
        <p:txBody>
          <a:bodyPr>
            <a:normAutofit/>
          </a:bodyPr>
          <a:lstStyle/>
          <a:p>
            <a:endParaRPr lang="nl-BE" dirty="0"/>
          </a:p>
          <a:p>
            <a:pPr algn="just"/>
            <a:r>
              <a:rPr lang="nl-BE" dirty="0"/>
              <a:t>Vorig jaar (2025) werden er meer dan 120.000 zorgvolmachten afgesloten in ons land, waarvan bijna 109.000 in Vlaanderen. </a:t>
            </a:r>
          </a:p>
          <a:p>
            <a:pPr algn="just"/>
            <a:endParaRPr lang="nl-BE" dirty="0"/>
          </a:p>
          <a:p>
            <a:pPr algn="just"/>
            <a:r>
              <a:rPr lang="nl-BE" dirty="0"/>
              <a:t>Sinds het instrument in 2014 werd ingevoerd, werden er in ons land al 712.420 zorgvolmachten afgesloten, waarvan 636.234 in Vlaanderen</a:t>
            </a:r>
          </a:p>
          <a:p>
            <a:pPr algn="just"/>
            <a:endParaRPr lang="nl-BE" dirty="0"/>
          </a:p>
          <a:p>
            <a:pPr algn="just"/>
            <a:r>
              <a:rPr lang="nl-BE" dirty="0"/>
              <a:t>Bron: notaris.be</a:t>
            </a:r>
          </a:p>
        </p:txBody>
      </p:sp>
    </p:spTree>
    <p:extLst>
      <p:ext uri="{BB962C8B-B14F-4D97-AF65-F5344CB8AC3E}">
        <p14:creationId xmlns:p14="http://schemas.microsoft.com/office/powerpoint/2010/main" val="354599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Om te beginnen… </a:t>
            </a:r>
          </a:p>
        </p:txBody>
      </p:sp>
      <p:sp>
        <p:nvSpPr>
          <p:cNvPr id="5" name="Content Placeholder 4"/>
          <p:cNvSpPr>
            <a:spLocks noGrp="1"/>
          </p:cNvSpPr>
          <p:nvPr>
            <p:ph idx="1"/>
          </p:nvPr>
        </p:nvSpPr>
        <p:spPr>
          <a:xfrm>
            <a:off x="406594" y="1690688"/>
            <a:ext cx="11614688" cy="4351338"/>
          </a:xfrm>
        </p:spPr>
        <p:txBody>
          <a:bodyPr>
            <a:normAutofit fontScale="92500" lnSpcReduction="10000"/>
          </a:bodyPr>
          <a:lstStyle/>
          <a:p>
            <a:pPr marL="0" lvl="0" indent="0" defTabSz="457200">
              <a:lnSpc>
                <a:spcPct val="100000"/>
              </a:lnSpc>
              <a:spcBef>
                <a:spcPct val="20000"/>
              </a:spcBef>
              <a:buClrTx/>
              <a:buNone/>
              <a:defRPr/>
            </a:pPr>
            <a:r>
              <a:rPr lang="fr-BE" sz="2400" dirty="0">
                <a:solidFill>
                  <a:prstClr val="black"/>
                </a:solidFill>
              </a:rPr>
              <a:t>Mentale of </a:t>
            </a:r>
            <a:r>
              <a:rPr lang="fr-BE" sz="2400" dirty="0" err="1">
                <a:solidFill>
                  <a:prstClr val="black"/>
                </a:solidFill>
              </a:rPr>
              <a:t>fysieke</a:t>
            </a:r>
            <a:r>
              <a:rPr lang="fr-BE" sz="2400" dirty="0">
                <a:solidFill>
                  <a:prstClr val="black"/>
                </a:solidFill>
              </a:rPr>
              <a:t> </a:t>
            </a:r>
            <a:r>
              <a:rPr lang="fr-BE" sz="2400" dirty="0" err="1">
                <a:solidFill>
                  <a:prstClr val="black"/>
                </a:solidFill>
              </a:rPr>
              <a:t>beperking</a:t>
            </a:r>
            <a:r>
              <a:rPr lang="fr-BE" sz="2400" dirty="0">
                <a:solidFill>
                  <a:prstClr val="black"/>
                </a:solidFill>
              </a:rPr>
              <a:t> </a:t>
            </a:r>
          </a:p>
          <a:p>
            <a:pPr marL="0" lvl="0" indent="0" defTabSz="457200">
              <a:lnSpc>
                <a:spcPct val="100000"/>
              </a:lnSpc>
              <a:spcBef>
                <a:spcPct val="20000"/>
              </a:spcBef>
              <a:buClrTx/>
              <a:buNone/>
              <a:defRPr/>
            </a:pPr>
            <a:r>
              <a:rPr lang="fr-BE" sz="2400" dirty="0">
                <a:solidFill>
                  <a:prstClr val="black"/>
                </a:solidFill>
              </a:rPr>
              <a:t>(</a:t>
            </a:r>
            <a:r>
              <a:rPr lang="fr-BE" sz="2400" dirty="0" err="1">
                <a:solidFill>
                  <a:prstClr val="black"/>
                </a:solidFill>
              </a:rPr>
              <a:t>bv</a:t>
            </a:r>
            <a:r>
              <a:rPr lang="fr-BE" sz="2400" dirty="0">
                <a:solidFill>
                  <a:prstClr val="black"/>
                </a:solidFill>
              </a:rPr>
              <a:t>. </a:t>
            </a:r>
            <a:r>
              <a:rPr lang="fr-BE" sz="2400" dirty="0" err="1">
                <a:solidFill>
                  <a:prstClr val="black"/>
                </a:solidFill>
              </a:rPr>
              <a:t>geheugenverlies</a:t>
            </a:r>
            <a:r>
              <a:rPr lang="fr-BE" sz="2400" dirty="0">
                <a:solidFill>
                  <a:prstClr val="black"/>
                </a:solidFill>
              </a:rPr>
              <a:t>, </a:t>
            </a:r>
            <a:r>
              <a:rPr lang="fr-BE" sz="2400" dirty="0" err="1">
                <a:solidFill>
                  <a:prstClr val="black"/>
                </a:solidFill>
              </a:rPr>
              <a:t>ongeval</a:t>
            </a:r>
            <a:r>
              <a:rPr lang="fr-BE" sz="2400" dirty="0">
                <a:solidFill>
                  <a:prstClr val="black"/>
                </a:solidFill>
              </a:rPr>
              <a:t>, </a:t>
            </a:r>
            <a:r>
              <a:rPr lang="fr-BE" sz="2400" dirty="0" err="1">
                <a:solidFill>
                  <a:prstClr val="black"/>
                </a:solidFill>
              </a:rPr>
              <a:t>ziekte</a:t>
            </a:r>
            <a:r>
              <a:rPr lang="fr-BE" sz="2400" dirty="0">
                <a:solidFill>
                  <a:prstClr val="black"/>
                </a:solidFill>
              </a:rPr>
              <a:t>…) → 	</a:t>
            </a:r>
            <a:r>
              <a:rPr lang="fr-BE" sz="2400" dirty="0" err="1">
                <a:solidFill>
                  <a:prstClr val="black"/>
                </a:solidFill>
              </a:rPr>
              <a:t>feitelijke</a:t>
            </a:r>
            <a:r>
              <a:rPr lang="fr-BE" sz="2400" dirty="0">
                <a:solidFill>
                  <a:prstClr val="black"/>
                </a:solidFill>
              </a:rPr>
              <a:t> </a:t>
            </a:r>
            <a:r>
              <a:rPr lang="fr-BE" sz="2400" dirty="0" err="1">
                <a:solidFill>
                  <a:prstClr val="black"/>
                </a:solidFill>
              </a:rPr>
              <a:t>toestand</a:t>
            </a:r>
            <a:endParaRPr lang="fr-BE" sz="2400" dirty="0">
              <a:solidFill>
                <a:prstClr val="black"/>
              </a:solidFill>
            </a:endParaRPr>
          </a:p>
          <a:p>
            <a:pPr marL="0" lvl="0" indent="0" defTabSz="457200">
              <a:lnSpc>
                <a:spcPct val="100000"/>
              </a:lnSpc>
              <a:spcBef>
                <a:spcPct val="20000"/>
              </a:spcBef>
              <a:buClrTx/>
              <a:buNone/>
              <a:defRPr/>
            </a:pPr>
            <a:r>
              <a:rPr lang="fr-BE" sz="2400" dirty="0">
                <a:solidFill>
                  <a:prstClr val="black"/>
                </a:solidFill>
              </a:rPr>
              <a:t>      								</a:t>
            </a:r>
            <a:r>
              <a:rPr lang="fr-BE" sz="2400" dirty="0">
                <a:solidFill>
                  <a:srgbClr val="1F497D"/>
                </a:solidFill>
              </a:rPr>
              <a:t>			</a:t>
            </a:r>
            <a:r>
              <a:rPr lang="fr-BE" sz="2400" b="1" dirty="0">
                <a:solidFill>
                  <a:srgbClr val="376076"/>
                </a:solidFill>
              </a:rPr>
              <a:t>= ‘</a:t>
            </a:r>
            <a:r>
              <a:rPr lang="fr-BE" sz="2400" b="1" dirty="0" err="1">
                <a:solidFill>
                  <a:srgbClr val="376076"/>
                </a:solidFill>
              </a:rPr>
              <a:t>wilsonbekwaamheid</a:t>
            </a:r>
            <a:r>
              <a:rPr lang="fr-BE" sz="2400" b="1" dirty="0">
                <a:solidFill>
                  <a:srgbClr val="376076"/>
                </a:solidFill>
              </a:rPr>
              <a:t>’</a:t>
            </a:r>
          </a:p>
          <a:p>
            <a:pPr marL="0" lvl="0" indent="0" defTabSz="457200">
              <a:lnSpc>
                <a:spcPct val="100000"/>
              </a:lnSpc>
              <a:spcBef>
                <a:spcPct val="20000"/>
              </a:spcBef>
              <a:buClrTx/>
              <a:buNone/>
              <a:defRPr/>
            </a:pPr>
            <a:r>
              <a:rPr lang="fr-BE" sz="2400" b="1" dirty="0">
                <a:solidFill>
                  <a:srgbClr val="376076"/>
                </a:solidFill>
              </a:rPr>
              <a:t>												= ‘</a:t>
            </a:r>
            <a:r>
              <a:rPr lang="fr-BE" sz="2400" b="1" dirty="0" err="1">
                <a:solidFill>
                  <a:srgbClr val="376076"/>
                </a:solidFill>
              </a:rPr>
              <a:t>gezond</a:t>
            </a:r>
            <a:r>
              <a:rPr lang="fr-BE" sz="2400" b="1" dirty="0">
                <a:solidFill>
                  <a:srgbClr val="376076"/>
                </a:solidFill>
              </a:rPr>
              <a:t> van </a:t>
            </a:r>
            <a:r>
              <a:rPr lang="fr-BE" sz="2400" b="1" dirty="0" err="1">
                <a:solidFill>
                  <a:srgbClr val="376076"/>
                </a:solidFill>
              </a:rPr>
              <a:t>geest</a:t>
            </a:r>
            <a:r>
              <a:rPr lang="fr-BE" sz="2400" b="1" dirty="0">
                <a:solidFill>
                  <a:srgbClr val="376076"/>
                </a:solidFill>
              </a:rPr>
              <a:t>’</a:t>
            </a:r>
            <a:endParaRPr lang="en-US" sz="2400" b="1" dirty="0">
              <a:solidFill>
                <a:srgbClr val="376076"/>
              </a:solidFill>
            </a:endParaRPr>
          </a:p>
          <a:p>
            <a:pPr marL="0" lvl="0" indent="0" defTabSz="457200">
              <a:lnSpc>
                <a:spcPct val="100000"/>
              </a:lnSpc>
              <a:spcBef>
                <a:spcPct val="20000"/>
              </a:spcBef>
              <a:buClrTx/>
              <a:buNone/>
              <a:defRPr/>
            </a:pPr>
            <a:r>
              <a:rPr lang="fr-BE" sz="2400" b="1" dirty="0">
                <a:solidFill>
                  <a:srgbClr val="1F497D"/>
                </a:solidFill>
              </a:rPr>
              <a:t>      									</a:t>
            </a:r>
          </a:p>
          <a:p>
            <a:pPr marL="0" lvl="0" indent="0" defTabSz="457200">
              <a:lnSpc>
                <a:spcPct val="100000"/>
              </a:lnSpc>
              <a:spcBef>
                <a:spcPct val="20000"/>
              </a:spcBef>
              <a:buClrTx/>
              <a:buNone/>
              <a:defRPr/>
            </a:pPr>
            <a:r>
              <a:rPr lang="fr-BE" sz="2400" dirty="0" err="1">
                <a:solidFill>
                  <a:prstClr val="black"/>
                </a:solidFill>
              </a:rPr>
              <a:t>Uit</a:t>
            </a:r>
            <a:r>
              <a:rPr lang="fr-BE" sz="2400" dirty="0">
                <a:solidFill>
                  <a:prstClr val="black"/>
                </a:solidFill>
              </a:rPr>
              <a:t> </a:t>
            </a:r>
            <a:r>
              <a:rPr lang="fr-BE" sz="2400" dirty="0" err="1">
                <a:solidFill>
                  <a:prstClr val="black"/>
                </a:solidFill>
              </a:rPr>
              <a:t>een</a:t>
            </a:r>
            <a:r>
              <a:rPr lang="fr-BE" sz="2400" dirty="0">
                <a:solidFill>
                  <a:prstClr val="black"/>
                </a:solidFill>
              </a:rPr>
              <a:t> ‘niet </a:t>
            </a:r>
            <a:r>
              <a:rPr lang="fr-BE" sz="2400" dirty="0" err="1">
                <a:solidFill>
                  <a:prstClr val="black"/>
                </a:solidFill>
              </a:rPr>
              <a:t>kunnen</a:t>
            </a:r>
            <a:r>
              <a:rPr lang="fr-BE" sz="2400" dirty="0">
                <a:solidFill>
                  <a:prstClr val="black"/>
                </a:solidFill>
              </a:rPr>
              <a:t>’ </a:t>
            </a:r>
            <a:r>
              <a:rPr lang="fr-BE" sz="2400" dirty="0" err="1">
                <a:solidFill>
                  <a:prstClr val="black"/>
                </a:solidFill>
              </a:rPr>
              <a:t>volgt</a:t>
            </a:r>
            <a:r>
              <a:rPr lang="fr-BE" sz="2400" dirty="0">
                <a:solidFill>
                  <a:prstClr val="black"/>
                </a:solidFill>
              </a:rPr>
              <a:t> </a:t>
            </a:r>
            <a:r>
              <a:rPr lang="fr-BE" sz="2400" dirty="0" err="1">
                <a:solidFill>
                  <a:prstClr val="black"/>
                </a:solidFill>
              </a:rPr>
              <a:t>een</a:t>
            </a:r>
            <a:r>
              <a:rPr lang="fr-BE" sz="2400" dirty="0">
                <a:solidFill>
                  <a:prstClr val="black"/>
                </a:solidFill>
              </a:rPr>
              <a:t> ‘niet MOGEN’ →	</a:t>
            </a:r>
          </a:p>
          <a:p>
            <a:pPr marL="0" lvl="0" indent="0" defTabSz="457200">
              <a:lnSpc>
                <a:spcPct val="100000"/>
              </a:lnSpc>
              <a:spcBef>
                <a:spcPct val="20000"/>
              </a:spcBef>
              <a:buClrTx/>
              <a:buNone/>
              <a:defRPr/>
            </a:pPr>
            <a:r>
              <a:rPr lang="fr-BE" sz="2400" dirty="0">
                <a:solidFill>
                  <a:prstClr val="black"/>
                </a:solidFill>
              </a:rPr>
              <a:t>												</a:t>
            </a:r>
            <a:r>
              <a:rPr lang="fr-BE" sz="2400" dirty="0" err="1">
                <a:solidFill>
                  <a:prstClr val="black"/>
                </a:solidFill>
              </a:rPr>
              <a:t>juridische</a:t>
            </a:r>
            <a:r>
              <a:rPr lang="fr-BE" sz="2400" dirty="0">
                <a:solidFill>
                  <a:prstClr val="black"/>
                </a:solidFill>
              </a:rPr>
              <a:t> </a:t>
            </a:r>
            <a:r>
              <a:rPr lang="fr-BE" sz="2400" dirty="0" err="1">
                <a:solidFill>
                  <a:prstClr val="black"/>
                </a:solidFill>
              </a:rPr>
              <a:t>toestand</a:t>
            </a:r>
            <a:endParaRPr lang="fr-BE" sz="2400" dirty="0">
              <a:solidFill>
                <a:prstClr val="black"/>
              </a:solidFill>
            </a:endParaRPr>
          </a:p>
          <a:p>
            <a:pPr marL="0" lvl="0" indent="0" defTabSz="457200">
              <a:lnSpc>
                <a:spcPct val="100000"/>
              </a:lnSpc>
              <a:spcBef>
                <a:spcPct val="20000"/>
              </a:spcBef>
              <a:buClrTx/>
              <a:buNone/>
              <a:defRPr/>
            </a:pPr>
            <a:r>
              <a:rPr lang="fr-BE" sz="2400" dirty="0">
                <a:solidFill>
                  <a:prstClr val="black"/>
                </a:solidFill>
              </a:rPr>
              <a:t>												</a:t>
            </a:r>
            <a:r>
              <a:rPr lang="fr-BE" sz="2400" b="1" dirty="0">
                <a:solidFill>
                  <a:srgbClr val="376076"/>
                </a:solidFill>
              </a:rPr>
              <a:t>=‘</a:t>
            </a:r>
            <a:r>
              <a:rPr lang="fr-BE" sz="2400" b="1" dirty="0" err="1">
                <a:solidFill>
                  <a:srgbClr val="376076"/>
                </a:solidFill>
              </a:rPr>
              <a:t>handelingsonbekwaamheid</a:t>
            </a:r>
            <a:r>
              <a:rPr lang="fr-BE" sz="2400" b="1" dirty="0">
                <a:solidFill>
                  <a:srgbClr val="376076"/>
                </a:solidFill>
              </a:rPr>
              <a:t>’</a:t>
            </a:r>
          </a:p>
          <a:p>
            <a:pPr marL="0" lvl="0" indent="0" defTabSz="457200">
              <a:lnSpc>
                <a:spcPct val="100000"/>
              </a:lnSpc>
              <a:spcBef>
                <a:spcPct val="20000"/>
              </a:spcBef>
              <a:buClrTx/>
              <a:buNone/>
              <a:defRPr/>
            </a:pPr>
            <a:r>
              <a:rPr lang="fr-BE" sz="2400" b="1" dirty="0">
                <a:solidFill>
                  <a:srgbClr val="1F497D"/>
                </a:solidFill>
              </a:rPr>
              <a:t>									</a:t>
            </a:r>
            <a:endParaRPr lang="fr-BE" sz="2400" dirty="0">
              <a:solidFill>
                <a:prstClr val="black"/>
              </a:solidFill>
            </a:endParaRPr>
          </a:p>
          <a:p>
            <a:pPr marL="0" lvl="0" indent="0" defTabSz="457200">
              <a:lnSpc>
                <a:spcPct val="100000"/>
              </a:lnSpc>
              <a:spcBef>
                <a:spcPct val="20000"/>
              </a:spcBef>
              <a:buClrTx/>
              <a:buNone/>
              <a:defRPr/>
            </a:pPr>
            <a:r>
              <a:rPr lang="fr-BE" sz="2400" dirty="0" err="1">
                <a:solidFill>
                  <a:prstClr val="black"/>
                </a:solidFill>
              </a:rPr>
              <a:t>Sommige</a:t>
            </a:r>
            <a:r>
              <a:rPr lang="fr-BE" sz="2400" dirty="0">
                <a:solidFill>
                  <a:prstClr val="black"/>
                </a:solidFill>
              </a:rPr>
              <a:t> </a:t>
            </a:r>
            <a:r>
              <a:rPr lang="fr-BE" sz="2400" dirty="0" err="1">
                <a:solidFill>
                  <a:prstClr val="black"/>
                </a:solidFill>
              </a:rPr>
              <a:t>groepen</a:t>
            </a:r>
            <a:r>
              <a:rPr lang="fr-BE" sz="2400" dirty="0">
                <a:solidFill>
                  <a:prstClr val="black"/>
                </a:solidFill>
              </a:rPr>
              <a:t> van </a:t>
            </a:r>
            <a:r>
              <a:rPr lang="fr-BE" sz="2400" dirty="0" err="1">
                <a:solidFill>
                  <a:prstClr val="black"/>
                </a:solidFill>
              </a:rPr>
              <a:t>mensen</a:t>
            </a:r>
            <a:r>
              <a:rPr lang="fr-BE" sz="2400" dirty="0">
                <a:solidFill>
                  <a:prstClr val="black"/>
                </a:solidFill>
              </a:rPr>
              <a:t> </a:t>
            </a:r>
            <a:r>
              <a:rPr lang="fr-BE" sz="2400" dirty="0" err="1">
                <a:solidFill>
                  <a:prstClr val="black"/>
                </a:solidFill>
              </a:rPr>
              <a:t>mogen</a:t>
            </a:r>
            <a:r>
              <a:rPr lang="fr-BE" sz="2400" dirty="0">
                <a:solidFill>
                  <a:prstClr val="black"/>
                </a:solidFill>
              </a:rPr>
              <a:t> </a:t>
            </a:r>
            <a:r>
              <a:rPr lang="fr-BE" sz="2400" dirty="0" err="1">
                <a:solidFill>
                  <a:prstClr val="black"/>
                </a:solidFill>
              </a:rPr>
              <a:t>volgens</a:t>
            </a:r>
            <a:r>
              <a:rPr lang="fr-BE" sz="2400" dirty="0">
                <a:solidFill>
                  <a:prstClr val="black"/>
                </a:solidFill>
              </a:rPr>
              <a:t> de </a:t>
            </a:r>
            <a:r>
              <a:rPr lang="fr-BE" sz="2400" dirty="0" err="1">
                <a:solidFill>
                  <a:prstClr val="black"/>
                </a:solidFill>
              </a:rPr>
              <a:t>wet</a:t>
            </a:r>
            <a:r>
              <a:rPr lang="fr-BE" sz="2400" dirty="0">
                <a:solidFill>
                  <a:prstClr val="black"/>
                </a:solidFill>
              </a:rPr>
              <a:t> </a:t>
            </a:r>
            <a:r>
              <a:rPr lang="fr-BE" sz="2400" dirty="0" err="1">
                <a:solidFill>
                  <a:prstClr val="black"/>
                </a:solidFill>
              </a:rPr>
              <a:t>geen</a:t>
            </a:r>
            <a:r>
              <a:rPr lang="fr-BE" sz="2400" dirty="0">
                <a:solidFill>
                  <a:prstClr val="black"/>
                </a:solidFill>
              </a:rPr>
              <a:t> </a:t>
            </a:r>
            <a:r>
              <a:rPr lang="fr-BE" sz="2400" dirty="0" err="1">
                <a:solidFill>
                  <a:prstClr val="black"/>
                </a:solidFill>
              </a:rPr>
              <a:t>rechtshandelingen</a:t>
            </a:r>
            <a:r>
              <a:rPr lang="fr-BE" sz="2400" dirty="0">
                <a:solidFill>
                  <a:prstClr val="black"/>
                </a:solidFill>
              </a:rPr>
              <a:t> </a:t>
            </a:r>
            <a:r>
              <a:rPr lang="fr-BE" sz="2400" dirty="0" err="1">
                <a:solidFill>
                  <a:prstClr val="black"/>
                </a:solidFill>
              </a:rPr>
              <a:t>stellen</a:t>
            </a:r>
            <a:r>
              <a:rPr lang="fr-BE" sz="2400" dirty="0">
                <a:solidFill>
                  <a:prstClr val="black"/>
                </a:solidFill>
              </a:rPr>
              <a:t> in hun </a:t>
            </a:r>
            <a:r>
              <a:rPr lang="fr-BE" sz="2400" dirty="0" err="1">
                <a:solidFill>
                  <a:prstClr val="black"/>
                </a:solidFill>
              </a:rPr>
              <a:t>eigen</a:t>
            </a:r>
            <a:r>
              <a:rPr lang="fr-BE" sz="2400" dirty="0">
                <a:solidFill>
                  <a:prstClr val="black"/>
                </a:solidFill>
              </a:rPr>
              <a:t> </a:t>
            </a:r>
            <a:r>
              <a:rPr lang="fr-BE" sz="2400" dirty="0" err="1">
                <a:solidFill>
                  <a:prstClr val="black"/>
                </a:solidFill>
              </a:rPr>
              <a:t>belang</a:t>
            </a:r>
            <a:r>
              <a:rPr lang="fr-BE" sz="2400" dirty="0">
                <a:solidFill>
                  <a:prstClr val="black"/>
                </a:solidFill>
              </a:rPr>
              <a:t>, </a:t>
            </a:r>
            <a:r>
              <a:rPr lang="fr-BE" sz="2400" dirty="0" err="1">
                <a:solidFill>
                  <a:prstClr val="black"/>
                </a:solidFill>
              </a:rPr>
              <a:t>zoals</a:t>
            </a:r>
            <a:r>
              <a:rPr lang="fr-BE" sz="2400" dirty="0">
                <a:solidFill>
                  <a:prstClr val="black"/>
                </a:solidFill>
              </a:rPr>
              <a:t> </a:t>
            </a:r>
            <a:r>
              <a:rPr lang="fr-BE" sz="2400" dirty="0" err="1">
                <a:solidFill>
                  <a:prstClr val="black"/>
                </a:solidFill>
              </a:rPr>
              <a:t>minderjarigen</a:t>
            </a:r>
            <a:r>
              <a:rPr lang="fr-BE" sz="2400" dirty="0">
                <a:solidFill>
                  <a:prstClr val="black"/>
                </a:solidFill>
              </a:rPr>
              <a:t>.</a:t>
            </a:r>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25282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Wat als iemand ‘wilsonbekwaam’ wordt?</a:t>
            </a:r>
          </a:p>
        </p:txBody>
      </p:sp>
      <p:sp>
        <p:nvSpPr>
          <p:cNvPr id="5" name="Content Placeholder 4"/>
          <p:cNvSpPr>
            <a:spLocks noGrp="1"/>
          </p:cNvSpPr>
          <p:nvPr>
            <p:ph idx="1"/>
          </p:nvPr>
        </p:nvSpPr>
        <p:spPr>
          <a:xfrm>
            <a:off x="406594" y="1851835"/>
            <a:ext cx="11614688" cy="4351338"/>
          </a:xfrm>
        </p:spPr>
        <p:txBody>
          <a:bodyPr>
            <a:normAutofit/>
          </a:bodyPr>
          <a:lstStyle/>
          <a:p>
            <a:pPr marL="457200" lvl="1" indent="0">
              <a:buNone/>
            </a:pPr>
            <a:r>
              <a:rPr lang="fr-BE" sz="2000" b="1" u="sng" dirty="0"/>
              <a:t>2 </a:t>
            </a:r>
            <a:r>
              <a:rPr lang="fr-BE" sz="2000" b="1" u="sng" dirty="0" err="1"/>
              <a:t>mogelijkheden</a:t>
            </a:r>
            <a:r>
              <a:rPr lang="fr-BE" sz="2000" b="1" u="sng" dirty="0"/>
              <a:t>:</a:t>
            </a:r>
            <a:br>
              <a:rPr lang="fr-BE" sz="2000" u="sng" dirty="0"/>
            </a:br>
            <a:br>
              <a:rPr lang="fr-BE" sz="2000" dirty="0"/>
            </a:br>
            <a:r>
              <a:rPr lang="fr-BE" sz="2000" dirty="0"/>
              <a:t>1. 	De </a:t>
            </a:r>
            <a:r>
              <a:rPr lang="fr-BE" sz="2000" dirty="0" err="1"/>
              <a:t>persoon</a:t>
            </a:r>
            <a:r>
              <a:rPr lang="fr-BE" sz="2000" dirty="0"/>
              <a:t> </a:t>
            </a:r>
            <a:r>
              <a:rPr lang="fr-BE" sz="2000" dirty="0" err="1"/>
              <a:t>had</a:t>
            </a:r>
            <a:r>
              <a:rPr lang="fr-BE" sz="2000" dirty="0"/>
              <a:t> </a:t>
            </a:r>
            <a:r>
              <a:rPr lang="fr-BE" sz="2000" dirty="0" err="1"/>
              <a:t>hierop</a:t>
            </a:r>
            <a:r>
              <a:rPr lang="fr-BE" sz="2000" dirty="0"/>
              <a:t> </a:t>
            </a:r>
            <a:r>
              <a:rPr lang="fr-BE" sz="2000" dirty="0" err="1"/>
              <a:t>geanticipeerd</a:t>
            </a:r>
            <a:r>
              <a:rPr lang="fr-BE" sz="2000" dirty="0"/>
              <a:t> en </a:t>
            </a:r>
            <a:r>
              <a:rPr lang="fr-BE" sz="2000" dirty="0" err="1"/>
              <a:t>had</a:t>
            </a:r>
            <a:r>
              <a:rPr lang="fr-BE" sz="2000" dirty="0"/>
              <a:t> </a:t>
            </a:r>
            <a:r>
              <a:rPr lang="fr-BE" sz="2000" dirty="0" err="1"/>
              <a:t>een</a:t>
            </a:r>
            <a:r>
              <a:rPr lang="fr-BE" sz="2000" dirty="0"/>
              <a:t> </a:t>
            </a:r>
            <a:r>
              <a:rPr lang="fr-BE" sz="2000" b="1" dirty="0"/>
              <a:t>‘</a:t>
            </a:r>
            <a:r>
              <a:rPr lang="fr-BE" sz="2000" b="1" dirty="0" err="1"/>
              <a:t>zorgvolmacht</a:t>
            </a:r>
            <a:r>
              <a:rPr lang="fr-BE" sz="2000" b="1" dirty="0"/>
              <a:t>’ </a:t>
            </a:r>
            <a:r>
              <a:rPr lang="fr-BE" sz="2000" dirty="0" err="1"/>
              <a:t>opgesteld</a:t>
            </a:r>
            <a:r>
              <a:rPr lang="fr-BE" sz="2000" dirty="0"/>
              <a:t> </a:t>
            </a:r>
            <a:r>
              <a:rPr lang="fr-BE" sz="2000" dirty="0" err="1"/>
              <a:t>voor</a:t>
            </a:r>
            <a:r>
              <a:rPr lang="fr-BE" sz="2000" dirty="0"/>
              <a:t> 	</a:t>
            </a:r>
            <a:r>
              <a:rPr lang="fr-BE" sz="2000" dirty="0" err="1"/>
              <a:t>bepaalde</a:t>
            </a:r>
            <a:r>
              <a:rPr lang="fr-BE" sz="2000" dirty="0"/>
              <a:t> </a:t>
            </a:r>
            <a:r>
              <a:rPr lang="fr-BE" sz="2000" dirty="0" err="1"/>
              <a:t>zaken</a:t>
            </a:r>
            <a:r>
              <a:rPr lang="fr-BE" sz="2000" dirty="0"/>
              <a:t> (</a:t>
            </a:r>
            <a:r>
              <a:rPr lang="fr-BE" sz="2000" dirty="0" err="1"/>
              <a:t>buitengerechterlijke</a:t>
            </a:r>
            <a:r>
              <a:rPr lang="fr-BE" sz="2000" dirty="0"/>
              <a:t> </a:t>
            </a:r>
            <a:r>
              <a:rPr lang="fr-BE" sz="2000" dirty="0" err="1"/>
              <a:t>bescherming</a:t>
            </a:r>
            <a:r>
              <a:rPr lang="fr-BE" sz="2000" dirty="0"/>
              <a:t>);</a:t>
            </a:r>
            <a:br>
              <a:rPr lang="fr-BE" sz="2000" dirty="0"/>
            </a:br>
            <a:r>
              <a:rPr lang="fr-BE" sz="2000" dirty="0"/>
              <a:t>2. 	De </a:t>
            </a:r>
            <a:r>
              <a:rPr lang="fr-BE" sz="2000" dirty="0" err="1"/>
              <a:t>persoon</a:t>
            </a:r>
            <a:r>
              <a:rPr lang="fr-BE" sz="2000" dirty="0"/>
              <a:t> </a:t>
            </a:r>
            <a:r>
              <a:rPr lang="fr-BE" sz="2000" dirty="0" err="1"/>
              <a:t>had</a:t>
            </a:r>
            <a:r>
              <a:rPr lang="fr-BE" sz="2000" dirty="0"/>
              <a:t> </a:t>
            </a:r>
            <a:r>
              <a:rPr lang="fr-BE" sz="2000" dirty="0" err="1"/>
              <a:t>niets</a:t>
            </a:r>
            <a:r>
              <a:rPr lang="fr-BE" sz="2000" dirty="0"/>
              <a:t> </a:t>
            </a:r>
            <a:r>
              <a:rPr lang="fr-BE" sz="2000" dirty="0" err="1"/>
              <a:t>voorzien</a:t>
            </a:r>
            <a:r>
              <a:rPr lang="fr-BE" sz="2000" dirty="0"/>
              <a:t> en </a:t>
            </a:r>
            <a:r>
              <a:rPr lang="fr-BE" sz="2000" dirty="0" err="1"/>
              <a:t>wordt</a:t>
            </a:r>
            <a:r>
              <a:rPr lang="fr-BE" sz="2000" dirty="0"/>
              <a:t> </a:t>
            </a:r>
            <a:r>
              <a:rPr lang="fr-BE" sz="2000" dirty="0" err="1"/>
              <a:t>voor</a:t>
            </a:r>
            <a:r>
              <a:rPr lang="fr-BE" sz="2000" dirty="0"/>
              <a:t> </a:t>
            </a:r>
            <a:r>
              <a:rPr lang="fr-BE" sz="2000" dirty="0" err="1"/>
              <a:t>een</a:t>
            </a:r>
            <a:r>
              <a:rPr lang="fr-BE" sz="2000" dirty="0"/>
              <a:t> </a:t>
            </a:r>
            <a:r>
              <a:rPr lang="fr-BE" sz="2000" dirty="0" err="1"/>
              <a:t>aantal</a:t>
            </a:r>
            <a:r>
              <a:rPr lang="fr-BE" sz="2000" dirty="0"/>
              <a:t> </a:t>
            </a:r>
            <a:r>
              <a:rPr lang="fr-BE" sz="2000" dirty="0" err="1"/>
              <a:t>zaken</a:t>
            </a:r>
            <a:r>
              <a:rPr lang="fr-BE" sz="2000" dirty="0"/>
              <a:t> of </a:t>
            </a:r>
            <a:r>
              <a:rPr lang="fr-BE" sz="2000" dirty="0" err="1"/>
              <a:t>helemaal</a:t>
            </a:r>
            <a:br>
              <a:rPr lang="fr-BE" sz="2000" dirty="0"/>
            </a:br>
            <a:r>
              <a:rPr lang="fr-BE" sz="2000" dirty="0"/>
              <a:t>     </a:t>
            </a:r>
            <a:r>
              <a:rPr lang="fr-BE" sz="2000" dirty="0" err="1"/>
              <a:t>onder</a:t>
            </a:r>
            <a:r>
              <a:rPr lang="fr-BE" sz="2000" dirty="0"/>
              <a:t> </a:t>
            </a:r>
            <a:r>
              <a:rPr lang="fr-BE" sz="2000" b="1" dirty="0" err="1"/>
              <a:t>bewind</a:t>
            </a:r>
            <a:r>
              <a:rPr lang="fr-BE" sz="2000" dirty="0"/>
              <a:t> </a:t>
            </a:r>
            <a:r>
              <a:rPr lang="fr-BE" sz="2000" dirty="0" err="1"/>
              <a:t>geplaatst</a:t>
            </a:r>
            <a:r>
              <a:rPr lang="fr-BE" sz="2000" dirty="0"/>
              <a:t> (</a:t>
            </a:r>
            <a:r>
              <a:rPr lang="fr-BE" sz="2000" dirty="0" err="1"/>
              <a:t>gerechterlijke</a:t>
            </a:r>
            <a:r>
              <a:rPr lang="fr-BE" sz="2000" dirty="0"/>
              <a:t> </a:t>
            </a:r>
            <a:r>
              <a:rPr lang="fr-BE" sz="2000" dirty="0" err="1"/>
              <a:t>bescherming</a:t>
            </a:r>
            <a:r>
              <a:rPr lang="fr-BE" sz="2000" dirty="0"/>
              <a:t>). </a:t>
            </a:r>
            <a:r>
              <a:rPr lang="fr-BE" sz="2000" b="1" dirty="0">
                <a:solidFill>
                  <a:schemeClr val="tx2"/>
                </a:solidFill>
              </a:rPr>
              <a:t> </a:t>
            </a:r>
            <a:br>
              <a:rPr lang="fr-BE" sz="2000" b="1" dirty="0">
                <a:solidFill>
                  <a:schemeClr val="tx2"/>
                </a:solidFill>
              </a:rPr>
            </a:br>
            <a:br>
              <a:rPr lang="fr-BE" sz="2000" b="1" dirty="0">
                <a:solidFill>
                  <a:schemeClr val="tx2"/>
                </a:solidFill>
              </a:rPr>
            </a:br>
            <a:r>
              <a:rPr lang="fr-BE" sz="2000" b="1" dirty="0">
                <a:solidFill>
                  <a:srgbClr val="376076"/>
                </a:solidFill>
              </a:rPr>
              <a:t>De autonome </a:t>
            </a:r>
            <a:r>
              <a:rPr lang="fr-BE" sz="2000" b="1" dirty="0" err="1">
                <a:solidFill>
                  <a:srgbClr val="376076"/>
                </a:solidFill>
              </a:rPr>
              <a:t>wil</a:t>
            </a:r>
            <a:r>
              <a:rPr lang="fr-BE" sz="2000" b="1" dirty="0">
                <a:solidFill>
                  <a:srgbClr val="376076"/>
                </a:solidFill>
              </a:rPr>
              <a:t> van de </a:t>
            </a:r>
            <a:r>
              <a:rPr lang="fr-BE" sz="2000" b="1" dirty="0" err="1">
                <a:solidFill>
                  <a:srgbClr val="376076"/>
                </a:solidFill>
              </a:rPr>
              <a:t>persoon</a:t>
            </a:r>
            <a:r>
              <a:rPr lang="fr-BE" sz="2000" b="1" dirty="0">
                <a:solidFill>
                  <a:srgbClr val="376076"/>
                </a:solidFill>
              </a:rPr>
              <a:t> </a:t>
            </a:r>
            <a:r>
              <a:rPr lang="fr-BE" sz="2000" b="1" dirty="0" err="1">
                <a:solidFill>
                  <a:srgbClr val="376076"/>
                </a:solidFill>
              </a:rPr>
              <a:t>heeft</a:t>
            </a:r>
            <a:r>
              <a:rPr lang="fr-BE" sz="2000" b="1" dirty="0">
                <a:solidFill>
                  <a:srgbClr val="376076"/>
                </a:solidFill>
              </a:rPr>
              <a:t> </a:t>
            </a:r>
            <a:r>
              <a:rPr lang="fr-BE" sz="2000" b="1" dirty="0" err="1">
                <a:solidFill>
                  <a:srgbClr val="376076"/>
                </a:solidFill>
              </a:rPr>
              <a:t>altijd</a:t>
            </a:r>
            <a:r>
              <a:rPr lang="fr-BE" sz="2000" b="1" dirty="0">
                <a:solidFill>
                  <a:srgbClr val="376076"/>
                </a:solidFill>
              </a:rPr>
              <a:t> </a:t>
            </a:r>
            <a:r>
              <a:rPr lang="fr-BE" sz="2000" b="1" dirty="0" err="1">
                <a:solidFill>
                  <a:srgbClr val="376076"/>
                </a:solidFill>
              </a:rPr>
              <a:t>voorrang</a:t>
            </a:r>
            <a:r>
              <a:rPr lang="fr-BE" sz="2000" b="1" dirty="0">
                <a:solidFill>
                  <a:srgbClr val="376076"/>
                </a:solidFill>
              </a:rPr>
              <a:t> op </a:t>
            </a:r>
            <a:r>
              <a:rPr lang="fr-BE" sz="2000" b="1" dirty="0" err="1">
                <a:solidFill>
                  <a:srgbClr val="376076"/>
                </a:solidFill>
              </a:rPr>
              <a:t>een</a:t>
            </a:r>
            <a:r>
              <a:rPr lang="fr-BE" sz="2000" b="1" dirty="0">
                <a:solidFill>
                  <a:srgbClr val="376076"/>
                </a:solidFill>
              </a:rPr>
              <a:t> </a:t>
            </a:r>
            <a:r>
              <a:rPr lang="fr-BE" sz="2000" b="1" dirty="0" err="1">
                <a:solidFill>
                  <a:srgbClr val="376076"/>
                </a:solidFill>
              </a:rPr>
              <a:t>gerechterlijke</a:t>
            </a:r>
            <a:r>
              <a:rPr lang="fr-BE" sz="2000" b="1" dirty="0">
                <a:solidFill>
                  <a:srgbClr val="376076"/>
                </a:solidFill>
              </a:rPr>
              <a:t> </a:t>
            </a:r>
            <a:r>
              <a:rPr lang="fr-BE" sz="2000" b="1" dirty="0" err="1">
                <a:solidFill>
                  <a:srgbClr val="376076"/>
                </a:solidFill>
              </a:rPr>
              <a:t>bescherming</a:t>
            </a:r>
            <a:r>
              <a:rPr lang="fr-BE" sz="2000" b="1" dirty="0">
                <a:solidFill>
                  <a:srgbClr val="376076"/>
                </a:solidFill>
              </a:rPr>
              <a:t>. </a:t>
            </a:r>
          </a:p>
          <a:p>
            <a:pPr marL="457200" lvl="1" indent="0">
              <a:buNone/>
            </a:pPr>
            <a:endParaRPr lang="fr-BE" sz="2000" b="1" dirty="0">
              <a:solidFill>
                <a:srgbClr val="376076"/>
              </a:solidFill>
            </a:endParaRPr>
          </a:p>
          <a:p>
            <a:pPr marL="457200" lvl="1" indent="0">
              <a:buNone/>
            </a:pPr>
            <a:r>
              <a:rPr lang="fr-BE" sz="2000" b="1" dirty="0">
                <a:solidFill>
                  <a:srgbClr val="376076"/>
                </a:solidFill>
              </a:rPr>
              <a:t>Indien </a:t>
            </a:r>
            <a:r>
              <a:rPr lang="fr-BE" sz="2000" b="1" dirty="0" err="1">
                <a:solidFill>
                  <a:srgbClr val="376076"/>
                </a:solidFill>
              </a:rPr>
              <a:t>iemand</a:t>
            </a:r>
            <a:r>
              <a:rPr lang="fr-BE" sz="2000" b="1" dirty="0">
                <a:solidFill>
                  <a:srgbClr val="376076"/>
                </a:solidFill>
              </a:rPr>
              <a:t> </a:t>
            </a:r>
            <a:r>
              <a:rPr lang="fr-BE" sz="2000" b="1" dirty="0" err="1">
                <a:solidFill>
                  <a:srgbClr val="376076"/>
                </a:solidFill>
              </a:rPr>
              <a:t>een</a:t>
            </a:r>
            <a:r>
              <a:rPr lang="fr-BE" sz="2000" b="1" dirty="0">
                <a:solidFill>
                  <a:srgbClr val="376076"/>
                </a:solidFill>
              </a:rPr>
              <a:t> </a:t>
            </a:r>
            <a:r>
              <a:rPr lang="fr-BE" sz="2000" b="1" dirty="0" err="1">
                <a:solidFill>
                  <a:srgbClr val="376076"/>
                </a:solidFill>
              </a:rPr>
              <a:t>zorgvolmacht</a:t>
            </a:r>
            <a:r>
              <a:rPr lang="fr-BE" sz="2000" b="1" dirty="0">
                <a:solidFill>
                  <a:srgbClr val="376076"/>
                </a:solidFill>
              </a:rPr>
              <a:t> </a:t>
            </a:r>
            <a:r>
              <a:rPr lang="fr-BE" sz="2000" b="1" dirty="0" err="1">
                <a:solidFill>
                  <a:srgbClr val="376076"/>
                </a:solidFill>
              </a:rPr>
              <a:t>voorzien</a:t>
            </a:r>
            <a:r>
              <a:rPr lang="fr-BE" sz="2000" b="1" dirty="0">
                <a:solidFill>
                  <a:srgbClr val="376076"/>
                </a:solidFill>
              </a:rPr>
              <a:t> </a:t>
            </a:r>
            <a:r>
              <a:rPr lang="fr-BE" sz="2000" b="1" dirty="0" err="1">
                <a:solidFill>
                  <a:srgbClr val="376076"/>
                </a:solidFill>
              </a:rPr>
              <a:t>heeft</a:t>
            </a:r>
            <a:r>
              <a:rPr lang="fr-BE" sz="2000" b="1" dirty="0">
                <a:solidFill>
                  <a:srgbClr val="376076"/>
                </a:solidFill>
              </a:rPr>
              <a:t> </a:t>
            </a:r>
            <a:r>
              <a:rPr lang="fr-BE" sz="2000" b="1" dirty="0" err="1">
                <a:solidFill>
                  <a:srgbClr val="376076"/>
                </a:solidFill>
              </a:rPr>
              <a:t>primeert</a:t>
            </a:r>
            <a:r>
              <a:rPr lang="fr-BE" sz="2000" b="1" dirty="0">
                <a:solidFill>
                  <a:srgbClr val="376076"/>
                </a:solidFill>
              </a:rPr>
              <a:t> de </a:t>
            </a:r>
            <a:r>
              <a:rPr lang="fr-BE" sz="2000" b="1" dirty="0" err="1">
                <a:solidFill>
                  <a:srgbClr val="376076"/>
                </a:solidFill>
              </a:rPr>
              <a:t>zorgvolmacht</a:t>
            </a:r>
            <a:r>
              <a:rPr lang="fr-BE" sz="2000" b="1" dirty="0">
                <a:solidFill>
                  <a:srgbClr val="376076"/>
                </a:solidFill>
              </a:rPr>
              <a:t> </a:t>
            </a:r>
            <a:r>
              <a:rPr lang="fr-BE" sz="2000" b="1" dirty="0" err="1">
                <a:solidFill>
                  <a:srgbClr val="376076"/>
                </a:solidFill>
              </a:rPr>
              <a:t>altijd</a:t>
            </a:r>
            <a:r>
              <a:rPr lang="fr-BE" sz="2000" b="1" dirty="0">
                <a:solidFill>
                  <a:srgbClr val="376076"/>
                </a:solidFill>
              </a:rPr>
              <a:t> </a:t>
            </a:r>
            <a:r>
              <a:rPr lang="fr-BE" sz="2000" b="1" dirty="0" err="1">
                <a:solidFill>
                  <a:srgbClr val="376076"/>
                </a:solidFill>
              </a:rPr>
              <a:t>voor</a:t>
            </a:r>
            <a:r>
              <a:rPr lang="fr-BE" sz="2000" b="1" dirty="0">
                <a:solidFill>
                  <a:srgbClr val="376076"/>
                </a:solidFill>
              </a:rPr>
              <a:t> de </a:t>
            </a:r>
            <a:r>
              <a:rPr lang="fr-BE" sz="2000" b="1" dirty="0" err="1">
                <a:solidFill>
                  <a:srgbClr val="376076"/>
                </a:solidFill>
              </a:rPr>
              <a:t>handelingen</a:t>
            </a:r>
            <a:r>
              <a:rPr lang="fr-BE" sz="2000" b="1" dirty="0">
                <a:solidFill>
                  <a:srgbClr val="376076"/>
                </a:solidFill>
              </a:rPr>
              <a:t> die in </a:t>
            </a:r>
            <a:r>
              <a:rPr lang="fr-BE" sz="2000" b="1" dirty="0" err="1">
                <a:solidFill>
                  <a:srgbClr val="376076"/>
                </a:solidFill>
              </a:rPr>
              <a:t>deze</a:t>
            </a:r>
            <a:r>
              <a:rPr lang="fr-BE" sz="2000" b="1" dirty="0">
                <a:solidFill>
                  <a:srgbClr val="376076"/>
                </a:solidFill>
              </a:rPr>
              <a:t> </a:t>
            </a:r>
            <a:r>
              <a:rPr lang="fr-BE" sz="2000" b="1" dirty="0" err="1">
                <a:solidFill>
                  <a:srgbClr val="376076"/>
                </a:solidFill>
              </a:rPr>
              <a:t>zorgvolmacht</a:t>
            </a:r>
            <a:r>
              <a:rPr lang="fr-BE" sz="2000" b="1" dirty="0">
                <a:solidFill>
                  <a:srgbClr val="376076"/>
                </a:solidFill>
              </a:rPr>
              <a:t> </a:t>
            </a:r>
            <a:r>
              <a:rPr lang="fr-BE" sz="2000" b="1" dirty="0" err="1">
                <a:solidFill>
                  <a:srgbClr val="376076"/>
                </a:solidFill>
              </a:rPr>
              <a:t>beschreven</a:t>
            </a:r>
            <a:r>
              <a:rPr lang="fr-BE" sz="2000" b="1" dirty="0">
                <a:solidFill>
                  <a:srgbClr val="376076"/>
                </a:solidFill>
              </a:rPr>
              <a:t> </a:t>
            </a:r>
            <a:r>
              <a:rPr lang="fr-BE" sz="2000" b="1" dirty="0" err="1">
                <a:solidFill>
                  <a:srgbClr val="376076"/>
                </a:solidFill>
              </a:rPr>
              <a:t>staan</a:t>
            </a:r>
            <a:r>
              <a:rPr lang="fr-BE" sz="2000" b="1" dirty="0">
                <a:solidFill>
                  <a:srgbClr val="376076"/>
                </a:solidFill>
              </a:rPr>
              <a:t>.</a:t>
            </a:r>
            <a:endParaRPr lang="en-GB" sz="2200" b="1"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7810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Wanneer wordt iemand onder bewind geplaatst en dus ‘</a:t>
            </a:r>
            <a:r>
              <a:rPr lang="nl-NL" dirty="0" err="1"/>
              <a:t>gerechterlijk</a:t>
            </a:r>
            <a:r>
              <a:rPr lang="nl-NL" dirty="0"/>
              <a:t>’ beschermd’? </a:t>
            </a:r>
          </a:p>
        </p:txBody>
      </p:sp>
      <p:sp>
        <p:nvSpPr>
          <p:cNvPr id="5" name="Content Placeholder 4"/>
          <p:cNvSpPr>
            <a:spLocks noGrp="1"/>
          </p:cNvSpPr>
          <p:nvPr>
            <p:ph idx="1"/>
          </p:nvPr>
        </p:nvSpPr>
        <p:spPr>
          <a:xfrm>
            <a:off x="406594" y="1851835"/>
            <a:ext cx="11614688" cy="4351338"/>
          </a:xfrm>
        </p:spPr>
        <p:txBody>
          <a:bodyPr>
            <a:normAutofit/>
          </a:bodyPr>
          <a:lstStyle/>
          <a:p>
            <a:pPr marL="457200" lvl="1" indent="0">
              <a:buNone/>
            </a:pPr>
            <a:r>
              <a:rPr lang="fr-BE" dirty="0" err="1"/>
              <a:t>Wanneer</a:t>
            </a:r>
            <a:r>
              <a:rPr lang="fr-BE" dirty="0"/>
              <a:t> </a:t>
            </a:r>
            <a:r>
              <a:rPr lang="fr-BE" dirty="0" err="1"/>
              <a:t>iemand</a:t>
            </a:r>
            <a:r>
              <a:rPr lang="fr-BE" dirty="0"/>
              <a:t> </a:t>
            </a:r>
            <a:r>
              <a:rPr lang="fr-BE" b="1" dirty="0" err="1"/>
              <a:t>wilsonbekwaam</a:t>
            </a:r>
            <a:r>
              <a:rPr lang="fr-BE" dirty="0"/>
              <a:t> </a:t>
            </a:r>
            <a:r>
              <a:rPr lang="fr-BE" dirty="0" err="1"/>
              <a:t>wordt</a:t>
            </a:r>
            <a:r>
              <a:rPr lang="fr-BE" dirty="0"/>
              <a:t> en </a:t>
            </a:r>
            <a:r>
              <a:rPr lang="fr-BE" dirty="0" err="1"/>
              <a:t>bepaalde</a:t>
            </a:r>
            <a:r>
              <a:rPr lang="fr-BE" dirty="0"/>
              <a:t> </a:t>
            </a:r>
            <a:r>
              <a:rPr lang="fr-BE" dirty="0" err="1"/>
              <a:t>handelingen</a:t>
            </a:r>
            <a:r>
              <a:rPr lang="fr-BE" dirty="0"/>
              <a:t> niet </a:t>
            </a:r>
            <a:r>
              <a:rPr lang="fr-BE" dirty="0" err="1"/>
              <a:t>meer</a:t>
            </a:r>
            <a:r>
              <a:rPr lang="fr-BE" dirty="0"/>
              <a:t> kan </a:t>
            </a:r>
            <a:r>
              <a:rPr lang="fr-BE" dirty="0" err="1"/>
              <a:t>uitoefenen</a:t>
            </a:r>
            <a:endParaRPr lang="fr-BE" dirty="0"/>
          </a:p>
          <a:p>
            <a:pPr marL="457200" lvl="1" indent="0">
              <a:buNone/>
            </a:pPr>
            <a:endParaRPr lang="fr-BE" dirty="0"/>
          </a:p>
          <a:p>
            <a:pPr marL="457200" lvl="1" indent="0">
              <a:buNone/>
            </a:pPr>
            <a:r>
              <a:rPr lang="fr-BE" b="1" dirty="0">
                <a:solidFill>
                  <a:srgbClr val="376076"/>
                </a:solidFill>
              </a:rPr>
              <a:t>EN </a:t>
            </a:r>
          </a:p>
          <a:p>
            <a:pPr marL="457200" lvl="1" indent="0">
              <a:buNone/>
            </a:pPr>
            <a:br>
              <a:rPr lang="fr-BE" dirty="0"/>
            </a:br>
            <a:r>
              <a:rPr lang="fr-BE" dirty="0"/>
              <a:t>met </a:t>
            </a:r>
            <a:r>
              <a:rPr lang="fr-BE" dirty="0" err="1"/>
              <a:t>betrekking</a:t>
            </a:r>
            <a:r>
              <a:rPr lang="fr-BE" dirty="0"/>
              <a:t> </a:t>
            </a:r>
            <a:r>
              <a:rPr lang="fr-BE" dirty="0" err="1"/>
              <a:t>tot</a:t>
            </a:r>
            <a:r>
              <a:rPr lang="fr-BE" dirty="0"/>
              <a:t> </a:t>
            </a:r>
            <a:r>
              <a:rPr lang="fr-BE" dirty="0" err="1"/>
              <a:t>deze</a:t>
            </a:r>
            <a:r>
              <a:rPr lang="fr-BE" dirty="0"/>
              <a:t> </a:t>
            </a:r>
            <a:r>
              <a:rPr lang="fr-BE" dirty="0" err="1"/>
              <a:t>handelingen</a:t>
            </a:r>
            <a:r>
              <a:rPr lang="fr-BE" dirty="0"/>
              <a:t> </a:t>
            </a:r>
            <a:r>
              <a:rPr lang="fr-BE" b="1" dirty="0" err="1"/>
              <a:t>géén</a:t>
            </a:r>
            <a:r>
              <a:rPr lang="fr-BE" b="1" dirty="0"/>
              <a:t> </a:t>
            </a:r>
            <a:r>
              <a:rPr lang="fr-BE" b="1" dirty="0" err="1"/>
              <a:t>zorgvolmacht</a:t>
            </a:r>
            <a:r>
              <a:rPr lang="fr-BE" b="1" dirty="0"/>
              <a:t> </a:t>
            </a:r>
            <a:r>
              <a:rPr lang="fr-BE" dirty="0" err="1"/>
              <a:t>heeft</a:t>
            </a:r>
            <a:r>
              <a:rPr lang="fr-BE" dirty="0"/>
              <a:t> </a:t>
            </a:r>
            <a:r>
              <a:rPr lang="fr-BE" dirty="0" err="1"/>
              <a:t>opgesteld</a:t>
            </a:r>
            <a:r>
              <a:rPr lang="fr-BE" dirty="0"/>
              <a:t>;</a:t>
            </a:r>
          </a:p>
          <a:p>
            <a:pPr marL="457200" lvl="1" indent="0">
              <a:buNone/>
            </a:pPr>
            <a:br>
              <a:rPr lang="fr-BE" dirty="0"/>
            </a:br>
            <a:r>
              <a:rPr lang="fr-BE" b="1" dirty="0">
                <a:solidFill>
                  <a:srgbClr val="376076"/>
                </a:solidFill>
              </a:rPr>
              <a:t>OF</a:t>
            </a:r>
          </a:p>
          <a:p>
            <a:pPr marL="457200" lvl="1" indent="0">
              <a:buNone/>
            </a:pPr>
            <a:br>
              <a:rPr lang="fr-BE" dirty="0"/>
            </a:br>
            <a:r>
              <a:rPr lang="fr-BE" dirty="0" err="1"/>
              <a:t>een</a:t>
            </a:r>
            <a:r>
              <a:rPr lang="fr-BE" dirty="0"/>
              <a:t> </a:t>
            </a:r>
            <a:r>
              <a:rPr lang="fr-BE" dirty="0" err="1"/>
              <a:t>zorgvolmacht</a:t>
            </a:r>
            <a:r>
              <a:rPr lang="fr-BE" dirty="0"/>
              <a:t> </a:t>
            </a:r>
            <a:r>
              <a:rPr lang="fr-BE" dirty="0" err="1"/>
              <a:t>heeft</a:t>
            </a:r>
            <a:r>
              <a:rPr lang="fr-BE" dirty="0"/>
              <a:t> </a:t>
            </a:r>
            <a:r>
              <a:rPr lang="fr-BE" dirty="0" err="1"/>
              <a:t>opgesteld</a:t>
            </a:r>
            <a:r>
              <a:rPr lang="fr-BE" dirty="0"/>
              <a:t>, maar de </a:t>
            </a:r>
            <a:r>
              <a:rPr lang="fr-BE" dirty="0" err="1"/>
              <a:t>zorgvolmacht</a:t>
            </a:r>
            <a:r>
              <a:rPr lang="fr-BE" dirty="0"/>
              <a:t> </a:t>
            </a:r>
            <a:r>
              <a:rPr lang="fr-BE" b="1" dirty="0" err="1"/>
              <a:t>onvoldoende</a:t>
            </a:r>
            <a:r>
              <a:rPr lang="fr-BE" b="1" dirty="0"/>
              <a:t> </a:t>
            </a:r>
            <a:r>
              <a:rPr lang="fr-BE" b="1" dirty="0" err="1"/>
              <a:t>bescherming</a:t>
            </a:r>
            <a:r>
              <a:rPr lang="fr-BE" dirty="0"/>
              <a:t> </a:t>
            </a:r>
            <a:r>
              <a:rPr lang="fr-BE" dirty="0" err="1"/>
              <a:t>blijkt</a:t>
            </a:r>
            <a:r>
              <a:rPr lang="fr-BE" dirty="0"/>
              <a:t> te </a:t>
            </a:r>
            <a:r>
              <a:rPr lang="fr-BE" dirty="0" err="1"/>
              <a:t>bieden</a:t>
            </a:r>
            <a:r>
              <a:rPr lang="fr-BE" dirty="0"/>
              <a:t> </a:t>
            </a:r>
            <a:r>
              <a:rPr lang="fr-BE" dirty="0" err="1"/>
              <a:t>aan</a:t>
            </a:r>
            <a:r>
              <a:rPr lang="fr-BE" dirty="0"/>
              <a:t> de </a:t>
            </a:r>
            <a:r>
              <a:rPr lang="fr-BE" dirty="0" err="1"/>
              <a:t>betrokken</a:t>
            </a:r>
            <a:r>
              <a:rPr lang="fr-BE" dirty="0"/>
              <a:t> </a:t>
            </a:r>
            <a:r>
              <a:rPr lang="fr-BE" dirty="0" err="1"/>
              <a:t>lasthebber</a:t>
            </a:r>
            <a:endParaRPr lang="en-GB" sz="2800" b="1" dirty="0"/>
          </a:p>
          <a:p>
            <a:pPr marL="457200" lvl="1" indent="0">
              <a:buNone/>
            </a:pPr>
            <a:endParaRPr lang="en-GB" sz="2200" b="1" dirty="0"/>
          </a:p>
        </p:txBody>
      </p:sp>
      <p:sp>
        <p:nvSpPr>
          <p:cNvPr id="6" name="Rectangle 5"/>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82810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Wat is een ‘zorgvolmacht?’ </a:t>
            </a:r>
          </a:p>
        </p:txBody>
      </p:sp>
      <p:sp>
        <p:nvSpPr>
          <p:cNvPr id="5" name="Content Placeholder 4"/>
          <p:cNvSpPr>
            <a:spLocks noGrp="1"/>
          </p:cNvSpPr>
          <p:nvPr>
            <p:ph idx="1"/>
          </p:nvPr>
        </p:nvSpPr>
        <p:spPr>
          <a:xfrm>
            <a:off x="406594" y="1690688"/>
            <a:ext cx="11614688" cy="4351338"/>
          </a:xfrm>
        </p:spPr>
        <p:txBody>
          <a:bodyPr>
            <a:normAutofit fontScale="92500" lnSpcReduction="10000"/>
          </a:bodyPr>
          <a:lstStyle/>
          <a:p>
            <a:r>
              <a:rPr lang="nl-NL" dirty="0"/>
              <a:t>Een overeenkomst (nl. een lastgeving) </a:t>
            </a:r>
          </a:p>
          <a:p>
            <a:endParaRPr lang="nl-NL" dirty="0"/>
          </a:p>
          <a:p>
            <a:r>
              <a:rPr lang="nl-NL" dirty="0"/>
              <a:t>Waarbij iemand (de lastgever)</a:t>
            </a:r>
          </a:p>
          <a:p>
            <a:endParaRPr lang="nl-NL" dirty="0"/>
          </a:p>
          <a:p>
            <a:r>
              <a:rPr lang="nl-NL" dirty="0"/>
              <a:t>Een volmacht geeft aan een andere persoon of personen (lasthebbers)</a:t>
            </a:r>
          </a:p>
          <a:p>
            <a:endParaRPr lang="nl-NL" dirty="0"/>
          </a:p>
          <a:p>
            <a:r>
              <a:rPr lang="nl-NL" dirty="0"/>
              <a:t>Om bepaalde handelingen te stellen in zijn plaats</a:t>
            </a:r>
          </a:p>
          <a:p>
            <a:endParaRPr lang="nl-NL" dirty="0"/>
          </a:p>
          <a:p>
            <a:r>
              <a:rPr lang="nl-NL" dirty="0"/>
              <a:t>Voor het geval hij of zij daar in de toekomst zelf niet meer toe in staat is wegens wilsonbekwaamheid. </a:t>
            </a:r>
          </a:p>
          <a:p>
            <a:endParaRPr lang="nl-NL" dirty="0"/>
          </a:p>
        </p:txBody>
      </p:sp>
      <p:pic>
        <p:nvPicPr>
          <p:cNvPr id="6" name="Picture 2" descr="https://www.notaris.be/uploads/nl/news/5c35d00552eb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1532" y="430548"/>
            <a:ext cx="3780420" cy="2520280"/>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313629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Wat is een ‘zorgvolmacht?’ </a:t>
            </a:r>
          </a:p>
        </p:txBody>
      </p:sp>
      <p:sp>
        <p:nvSpPr>
          <p:cNvPr id="5" name="Content Placeholder 4"/>
          <p:cNvSpPr>
            <a:spLocks noGrp="1"/>
          </p:cNvSpPr>
          <p:nvPr>
            <p:ph idx="1"/>
          </p:nvPr>
        </p:nvSpPr>
        <p:spPr>
          <a:xfrm>
            <a:off x="406594" y="1690688"/>
            <a:ext cx="11614688" cy="4351338"/>
          </a:xfrm>
        </p:spPr>
        <p:txBody>
          <a:bodyPr>
            <a:normAutofit/>
          </a:bodyPr>
          <a:lstStyle/>
          <a:p>
            <a:pPr marL="0" lvl="0" indent="0" defTabSz="457200">
              <a:lnSpc>
                <a:spcPct val="100000"/>
              </a:lnSpc>
              <a:spcBef>
                <a:spcPct val="20000"/>
              </a:spcBef>
              <a:buClrTx/>
              <a:buNone/>
              <a:defRPr/>
            </a:pPr>
            <a:r>
              <a:rPr lang="fr-BE" b="1" dirty="0">
                <a:solidFill>
                  <a:srgbClr val="376076"/>
                </a:solidFill>
                <a:latin typeface="Calibri"/>
              </a:rPr>
              <a:t>De </a:t>
            </a:r>
            <a:r>
              <a:rPr lang="fr-BE" b="1" dirty="0" err="1">
                <a:solidFill>
                  <a:srgbClr val="376076"/>
                </a:solidFill>
                <a:latin typeface="Calibri"/>
              </a:rPr>
              <a:t>zorgvolmacht</a:t>
            </a:r>
            <a:r>
              <a:rPr lang="fr-BE" b="1" dirty="0">
                <a:solidFill>
                  <a:srgbClr val="376076"/>
                </a:solidFill>
                <a:latin typeface="Calibri"/>
              </a:rPr>
              <a:t> = </a:t>
            </a:r>
            <a:r>
              <a:rPr lang="fr-BE" b="1" dirty="0" err="1">
                <a:solidFill>
                  <a:srgbClr val="376076"/>
                </a:solidFill>
                <a:latin typeface="Calibri"/>
              </a:rPr>
              <a:t>anticipatief</a:t>
            </a:r>
            <a:r>
              <a:rPr lang="fr-BE" b="1" dirty="0">
                <a:solidFill>
                  <a:srgbClr val="376076"/>
                </a:solidFill>
                <a:latin typeface="Calibri"/>
              </a:rPr>
              <a:t> </a:t>
            </a:r>
            <a:r>
              <a:rPr lang="fr-BE" b="1" dirty="0" err="1">
                <a:solidFill>
                  <a:srgbClr val="376076"/>
                </a:solidFill>
                <a:latin typeface="Calibri"/>
              </a:rPr>
              <a:t>denken</a:t>
            </a:r>
            <a:r>
              <a:rPr lang="fr-BE" b="1" dirty="0">
                <a:solidFill>
                  <a:srgbClr val="376076"/>
                </a:solidFill>
                <a:latin typeface="Calibri"/>
              </a:rPr>
              <a:t> over de </a:t>
            </a:r>
            <a:r>
              <a:rPr lang="fr-BE" b="1" dirty="0" err="1">
                <a:solidFill>
                  <a:srgbClr val="376076"/>
                </a:solidFill>
                <a:latin typeface="Calibri"/>
              </a:rPr>
              <a:t>toekomst</a:t>
            </a:r>
            <a:endParaRPr lang="fr-BE" b="1" dirty="0">
              <a:solidFill>
                <a:srgbClr val="376076"/>
              </a:solidFill>
              <a:latin typeface="Calibri"/>
            </a:endParaRPr>
          </a:p>
          <a:p>
            <a:pPr marL="0" lvl="0" indent="0" algn="ctr" defTabSz="457200">
              <a:lnSpc>
                <a:spcPct val="100000"/>
              </a:lnSpc>
              <a:spcBef>
                <a:spcPct val="20000"/>
              </a:spcBef>
              <a:buClrTx/>
              <a:buNone/>
              <a:defRPr/>
            </a:pPr>
            <a:endParaRPr lang="fr-BE" b="1" dirty="0">
              <a:solidFill>
                <a:prstClr val="black"/>
              </a:solidFill>
              <a:latin typeface="Calibri"/>
            </a:endParaRPr>
          </a:p>
          <a:p>
            <a:pPr marL="0" lvl="0" indent="0" defTabSz="457200">
              <a:lnSpc>
                <a:spcPct val="100000"/>
              </a:lnSpc>
              <a:spcBef>
                <a:spcPct val="20000"/>
              </a:spcBef>
              <a:buClrTx/>
              <a:buNone/>
              <a:defRPr/>
            </a:pPr>
            <a:r>
              <a:rPr lang="fr-BE" b="1" dirty="0" err="1">
                <a:solidFill>
                  <a:prstClr val="black"/>
                </a:solidFill>
                <a:latin typeface="Calibri"/>
              </a:rPr>
              <a:t>Bepaalde</a:t>
            </a:r>
            <a:r>
              <a:rPr lang="fr-BE" b="1" dirty="0">
                <a:solidFill>
                  <a:prstClr val="black"/>
                </a:solidFill>
                <a:latin typeface="Calibri"/>
              </a:rPr>
              <a:t> </a:t>
            </a:r>
            <a:r>
              <a:rPr lang="fr-BE" b="1" dirty="0" err="1">
                <a:solidFill>
                  <a:prstClr val="black"/>
                </a:solidFill>
                <a:latin typeface="Calibri"/>
              </a:rPr>
              <a:t>richtlijnen</a:t>
            </a:r>
            <a:r>
              <a:rPr lang="fr-BE" b="1" dirty="0">
                <a:solidFill>
                  <a:prstClr val="black"/>
                </a:solidFill>
                <a:latin typeface="Calibri"/>
              </a:rPr>
              <a:t> </a:t>
            </a:r>
            <a:r>
              <a:rPr lang="fr-BE" b="1" dirty="0" err="1">
                <a:solidFill>
                  <a:prstClr val="black"/>
                </a:solidFill>
                <a:latin typeface="Calibri"/>
              </a:rPr>
              <a:t>geven</a:t>
            </a:r>
            <a:r>
              <a:rPr lang="fr-BE" b="1" dirty="0">
                <a:solidFill>
                  <a:prstClr val="black"/>
                </a:solidFill>
                <a:latin typeface="Calibri"/>
              </a:rPr>
              <a:t> over het </a:t>
            </a:r>
            <a:r>
              <a:rPr lang="fr-BE" b="1" dirty="0" err="1">
                <a:solidFill>
                  <a:prstClr val="black"/>
                </a:solidFill>
                <a:latin typeface="Calibri"/>
              </a:rPr>
              <a:t>beschikken</a:t>
            </a:r>
            <a:r>
              <a:rPr lang="fr-BE" b="1" dirty="0">
                <a:solidFill>
                  <a:prstClr val="black"/>
                </a:solidFill>
                <a:latin typeface="Calibri"/>
              </a:rPr>
              <a:t> en </a:t>
            </a:r>
            <a:r>
              <a:rPr lang="fr-BE" b="1" dirty="0" err="1">
                <a:solidFill>
                  <a:prstClr val="black"/>
                </a:solidFill>
                <a:latin typeface="Calibri"/>
              </a:rPr>
              <a:t>beheren</a:t>
            </a:r>
            <a:r>
              <a:rPr lang="fr-BE" b="1" dirty="0">
                <a:solidFill>
                  <a:prstClr val="black"/>
                </a:solidFill>
                <a:latin typeface="Calibri"/>
              </a:rPr>
              <a:t> (</a:t>
            </a:r>
            <a:r>
              <a:rPr lang="fr-BE" b="1" dirty="0" err="1">
                <a:solidFill>
                  <a:prstClr val="black"/>
                </a:solidFill>
                <a:latin typeface="Calibri"/>
              </a:rPr>
              <a:t>nieuw</a:t>
            </a:r>
            <a:r>
              <a:rPr lang="fr-BE" b="1" dirty="0">
                <a:solidFill>
                  <a:prstClr val="black"/>
                </a:solidFill>
                <a:latin typeface="Calibri"/>
              </a:rPr>
              <a:t> </a:t>
            </a:r>
            <a:r>
              <a:rPr lang="fr-BE" b="1" dirty="0" err="1">
                <a:solidFill>
                  <a:prstClr val="black"/>
                </a:solidFill>
                <a:latin typeface="Calibri"/>
              </a:rPr>
              <a:t>sinds</a:t>
            </a:r>
            <a:r>
              <a:rPr lang="fr-BE" b="1" dirty="0">
                <a:solidFill>
                  <a:prstClr val="black"/>
                </a:solidFill>
                <a:latin typeface="Calibri"/>
              </a:rPr>
              <a:t> 1 </a:t>
            </a:r>
            <a:r>
              <a:rPr lang="fr-BE" b="1" dirty="0" err="1">
                <a:solidFill>
                  <a:prstClr val="black"/>
                </a:solidFill>
                <a:latin typeface="Calibri"/>
              </a:rPr>
              <a:t>maart</a:t>
            </a:r>
            <a:r>
              <a:rPr lang="fr-BE" b="1" dirty="0">
                <a:solidFill>
                  <a:prstClr val="black"/>
                </a:solidFill>
                <a:latin typeface="Calibri"/>
              </a:rPr>
              <a:t> 2019) van </a:t>
            </a:r>
            <a:r>
              <a:rPr lang="fr-BE" b="1" dirty="0" err="1">
                <a:solidFill>
                  <a:prstClr val="black"/>
                </a:solidFill>
                <a:latin typeface="Calibri"/>
              </a:rPr>
              <a:t>zijn</a:t>
            </a:r>
            <a:r>
              <a:rPr lang="fr-BE" b="1" dirty="0">
                <a:solidFill>
                  <a:prstClr val="black"/>
                </a:solidFill>
                <a:latin typeface="Calibri"/>
              </a:rPr>
              <a:t> </a:t>
            </a:r>
            <a:r>
              <a:rPr lang="fr-BE" b="1" dirty="0" err="1">
                <a:solidFill>
                  <a:prstClr val="black"/>
                </a:solidFill>
                <a:latin typeface="Calibri"/>
              </a:rPr>
              <a:t>vermogen</a:t>
            </a:r>
            <a:r>
              <a:rPr lang="fr-BE" b="1" dirty="0">
                <a:solidFill>
                  <a:prstClr val="black"/>
                </a:solidFill>
                <a:latin typeface="Calibri"/>
              </a:rPr>
              <a:t>, </a:t>
            </a:r>
            <a:r>
              <a:rPr lang="fr-BE" b="1" dirty="0" err="1">
                <a:solidFill>
                  <a:prstClr val="black"/>
                </a:solidFill>
                <a:latin typeface="Calibri"/>
              </a:rPr>
              <a:t>zodat</a:t>
            </a:r>
            <a:r>
              <a:rPr lang="fr-BE" b="1" dirty="0">
                <a:solidFill>
                  <a:prstClr val="black"/>
                </a:solidFill>
                <a:latin typeface="Calibri"/>
              </a:rPr>
              <a:t> </a:t>
            </a:r>
            <a:r>
              <a:rPr lang="fr-BE" b="1" dirty="0" err="1">
                <a:solidFill>
                  <a:prstClr val="black"/>
                </a:solidFill>
                <a:latin typeface="Calibri"/>
              </a:rPr>
              <a:t>zijn</a:t>
            </a:r>
            <a:r>
              <a:rPr lang="fr-BE" b="1" dirty="0">
                <a:solidFill>
                  <a:prstClr val="black"/>
                </a:solidFill>
                <a:latin typeface="Calibri"/>
              </a:rPr>
              <a:t> </a:t>
            </a:r>
            <a:r>
              <a:rPr lang="fr-BE" b="1" dirty="0" err="1">
                <a:solidFill>
                  <a:prstClr val="black"/>
                </a:solidFill>
                <a:latin typeface="Calibri"/>
              </a:rPr>
              <a:t>eigen</a:t>
            </a:r>
            <a:r>
              <a:rPr lang="fr-BE" b="1" dirty="0">
                <a:solidFill>
                  <a:prstClr val="black"/>
                </a:solidFill>
                <a:latin typeface="Calibri"/>
              </a:rPr>
              <a:t> </a:t>
            </a:r>
            <a:r>
              <a:rPr lang="fr-BE" b="1" dirty="0" err="1">
                <a:solidFill>
                  <a:prstClr val="black"/>
                </a:solidFill>
                <a:latin typeface="Calibri"/>
              </a:rPr>
              <a:t>wensen</a:t>
            </a:r>
            <a:r>
              <a:rPr lang="fr-BE" b="1" dirty="0">
                <a:solidFill>
                  <a:prstClr val="black"/>
                </a:solidFill>
                <a:latin typeface="Calibri"/>
              </a:rPr>
              <a:t> </a:t>
            </a:r>
            <a:r>
              <a:rPr lang="fr-BE" b="1" dirty="0" err="1">
                <a:solidFill>
                  <a:prstClr val="black"/>
                </a:solidFill>
                <a:latin typeface="Calibri"/>
              </a:rPr>
              <a:t>worden</a:t>
            </a:r>
            <a:r>
              <a:rPr lang="fr-BE" b="1" dirty="0">
                <a:solidFill>
                  <a:prstClr val="black"/>
                </a:solidFill>
                <a:latin typeface="Calibri"/>
              </a:rPr>
              <a:t> </a:t>
            </a:r>
            <a:r>
              <a:rPr lang="fr-BE" b="1" dirty="0" err="1">
                <a:solidFill>
                  <a:prstClr val="black"/>
                </a:solidFill>
                <a:latin typeface="Calibri"/>
              </a:rPr>
              <a:t>gerespecteerd</a:t>
            </a:r>
            <a:r>
              <a:rPr lang="fr-BE" b="1" dirty="0">
                <a:solidFill>
                  <a:prstClr val="black"/>
                </a:solidFill>
                <a:latin typeface="Calibri"/>
              </a:rPr>
              <a:t> op het moment </a:t>
            </a:r>
            <a:r>
              <a:rPr lang="fr-BE" b="1" dirty="0" err="1">
                <a:solidFill>
                  <a:prstClr val="black"/>
                </a:solidFill>
                <a:latin typeface="Calibri"/>
              </a:rPr>
              <a:t>dat</a:t>
            </a:r>
            <a:r>
              <a:rPr lang="fr-BE" b="1" dirty="0">
                <a:solidFill>
                  <a:prstClr val="black"/>
                </a:solidFill>
                <a:latin typeface="Calibri"/>
              </a:rPr>
              <a:t> men </a:t>
            </a:r>
            <a:r>
              <a:rPr lang="fr-BE" b="1" dirty="0" err="1">
                <a:solidFill>
                  <a:prstClr val="black"/>
                </a:solidFill>
                <a:latin typeface="Calibri"/>
              </a:rPr>
              <a:t>zelf</a:t>
            </a:r>
            <a:r>
              <a:rPr lang="fr-BE" b="1" dirty="0">
                <a:solidFill>
                  <a:prstClr val="black"/>
                </a:solidFill>
                <a:latin typeface="Calibri"/>
              </a:rPr>
              <a:t> </a:t>
            </a:r>
            <a:r>
              <a:rPr lang="fr-BE" b="1" dirty="0" err="1">
                <a:solidFill>
                  <a:prstClr val="black"/>
                </a:solidFill>
                <a:latin typeface="Calibri"/>
              </a:rPr>
              <a:t>bepaalde</a:t>
            </a:r>
            <a:r>
              <a:rPr lang="fr-BE" b="1" dirty="0">
                <a:solidFill>
                  <a:prstClr val="black"/>
                </a:solidFill>
                <a:latin typeface="Calibri"/>
              </a:rPr>
              <a:t> </a:t>
            </a:r>
            <a:r>
              <a:rPr lang="fr-BE" b="1" dirty="0" err="1">
                <a:solidFill>
                  <a:prstClr val="black"/>
                </a:solidFill>
                <a:latin typeface="Calibri"/>
              </a:rPr>
              <a:t>handelingen</a:t>
            </a:r>
            <a:r>
              <a:rPr lang="fr-BE" b="1" dirty="0">
                <a:solidFill>
                  <a:prstClr val="black"/>
                </a:solidFill>
                <a:latin typeface="Calibri"/>
              </a:rPr>
              <a:t> niet </a:t>
            </a:r>
            <a:r>
              <a:rPr lang="fr-BE" b="1" dirty="0" err="1">
                <a:solidFill>
                  <a:prstClr val="black"/>
                </a:solidFill>
                <a:latin typeface="Calibri"/>
              </a:rPr>
              <a:t>meer</a:t>
            </a:r>
            <a:r>
              <a:rPr lang="fr-BE" b="1" dirty="0">
                <a:solidFill>
                  <a:prstClr val="black"/>
                </a:solidFill>
                <a:latin typeface="Calibri"/>
              </a:rPr>
              <a:t> </a:t>
            </a:r>
            <a:r>
              <a:rPr lang="fr-BE" b="1" dirty="0" err="1">
                <a:solidFill>
                  <a:prstClr val="black"/>
                </a:solidFill>
                <a:latin typeface="Calibri"/>
              </a:rPr>
              <a:t>juridisch</a:t>
            </a:r>
            <a:r>
              <a:rPr lang="fr-BE" b="1" dirty="0">
                <a:solidFill>
                  <a:prstClr val="black"/>
                </a:solidFill>
                <a:latin typeface="Calibri"/>
              </a:rPr>
              <a:t> </a:t>
            </a:r>
            <a:r>
              <a:rPr lang="fr-BE" b="1" dirty="0" err="1">
                <a:solidFill>
                  <a:prstClr val="black"/>
                </a:solidFill>
                <a:latin typeface="Calibri"/>
              </a:rPr>
              <a:t>mag</a:t>
            </a:r>
            <a:r>
              <a:rPr lang="fr-BE" b="1" dirty="0">
                <a:solidFill>
                  <a:prstClr val="black"/>
                </a:solidFill>
                <a:latin typeface="Calibri"/>
              </a:rPr>
              <a:t> </a:t>
            </a:r>
            <a:r>
              <a:rPr lang="fr-BE" b="1" dirty="0" err="1">
                <a:solidFill>
                  <a:prstClr val="black"/>
                </a:solidFill>
                <a:latin typeface="Calibri"/>
              </a:rPr>
              <a:t>stellen</a:t>
            </a:r>
            <a:r>
              <a:rPr lang="fr-BE" b="1" dirty="0">
                <a:solidFill>
                  <a:prstClr val="black"/>
                </a:solidFill>
                <a:latin typeface="Calibri"/>
              </a:rPr>
              <a:t>. </a:t>
            </a:r>
          </a:p>
          <a:p>
            <a:pPr marL="0" lvl="0" indent="0" defTabSz="457200">
              <a:lnSpc>
                <a:spcPct val="100000"/>
              </a:lnSpc>
              <a:spcBef>
                <a:spcPct val="20000"/>
              </a:spcBef>
              <a:buClrTx/>
              <a:buNone/>
              <a:defRPr/>
            </a:pPr>
            <a:r>
              <a:rPr lang="fr-BE" dirty="0">
                <a:solidFill>
                  <a:prstClr val="black"/>
                </a:solidFill>
                <a:latin typeface="Calibri"/>
              </a:rPr>
              <a:t>→ </a:t>
            </a:r>
            <a:r>
              <a:rPr lang="fr-BE" dirty="0" err="1">
                <a:solidFill>
                  <a:prstClr val="black"/>
                </a:solidFill>
                <a:latin typeface="Calibri"/>
              </a:rPr>
              <a:t>Vermijden</a:t>
            </a:r>
            <a:r>
              <a:rPr lang="fr-BE" dirty="0">
                <a:solidFill>
                  <a:prstClr val="black"/>
                </a:solidFill>
                <a:latin typeface="Calibri"/>
              </a:rPr>
              <a:t> </a:t>
            </a:r>
            <a:r>
              <a:rPr lang="fr-BE" dirty="0" err="1">
                <a:solidFill>
                  <a:prstClr val="black"/>
                </a:solidFill>
                <a:latin typeface="Calibri"/>
              </a:rPr>
              <a:t>dat</a:t>
            </a:r>
            <a:r>
              <a:rPr lang="fr-BE" dirty="0">
                <a:solidFill>
                  <a:prstClr val="black"/>
                </a:solidFill>
                <a:latin typeface="Calibri"/>
              </a:rPr>
              <a:t> </a:t>
            </a:r>
            <a:r>
              <a:rPr lang="fr-BE" dirty="0" err="1">
                <a:solidFill>
                  <a:prstClr val="black"/>
                </a:solidFill>
                <a:latin typeface="Calibri"/>
              </a:rPr>
              <a:t>zijn</a:t>
            </a:r>
            <a:r>
              <a:rPr lang="fr-BE" dirty="0">
                <a:solidFill>
                  <a:prstClr val="black"/>
                </a:solidFill>
                <a:latin typeface="Calibri"/>
              </a:rPr>
              <a:t> </a:t>
            </a:r>
            <a:r>
              <a:rPr lang="fr-BE" dirty="0" err="1">
                <a:solidFill>
                  <a:prstClr val="black"/>
                </a:solidFill>
                <a:latin typeface="Calibri"/>
              </a:rPr>
              <a:t>vermogen</a:t>
            </a:r>
            <a:r>
              <a:rPr lang="fr-BE" dirty="0">
                <a:solidFill>
                  <a:prstClr val="black"/>
                </a:solidFill>
                <a:latin typeface="Calibri"/>
              </a:rPr>
              <a:t> ‘</a:t>
            </a:r>
            <a:r>
              <a:rPr lang="fr-BE" dirty="0" err="1">
                <a:solidFill>
                  <a:prstClr val="black"/>
                </a:solidFill>
                <a:latin typeface="Calibri"/>
              </a:rPr>
              <a:t>geblokkeerd</a:t>
            </a:r>
            <a:r>
              <a:rPr lang="fr-BE" dirty="0">
                <a:solidFill>
                  <a:prstClr val="black"/>
                </a:solidFill>
                <a:latin typeface="Calibri"/>
              </a:rPr>
              <a:t>’ </a:t>
            </a:r>
            <a:r>
              <a:rPr lang="fr-BE" dirty="0" err="1">
                <a:solidFill>
                  <a:prstClr val="black"/>
                </a:solidFill>
                <a:latin typeface="Calibri"/>
              </a:rPr>
              <a:t>worden</a:t>
            </a:r>
            <a:r>
              <a:rPr lang="fr-BE" dirty="0">
                <a:solidFill>
                  <a:prstClr val="black"/>
                </a:solidFill>
                <a:latin typeface="Calibri"/>
              </a:rPr>
              <a:t> </a:t>
            </a:r>
            <a:r>
              <a:rPr lang="fr-BE" dirty="0" err="1">
                <a:solidFill>
                  <a:prstClr val="black"/>
                </a:solidFill>
                <a:latin typeface="Calibri"/>
              </a:rPr>
              <a:t>door</a:t>
            </a:r>
            <a:r>
              <a:rPr lang="fr-BE" dirty="0">
                <a:solidFill>
                  <a:prstClr val="black"/>
                </a:solidFill>
                <a:latin typeface="Calibri"/>
              </a:rPr>
              <a:t> het </a:t>
            </a:r>
            <a:r>
              <a:rPr lang="fr-BE" dirty="0" err="1">
                <a:solidFill>
                  <a:prstClr val="black"/>
                </a:solidFill>
                <a:latin typeface="Calibri"/>
              </a:rPr>
              <a:t>zelf</a:t>
            </a:r>
            <a:r>
              <a:rPr lang="fr-BE" dirty="0">
                <a:solidFill>
                  <a:prstClr val="black"/>
                </a:solidFill>
                <a:latin typeface="Calibri"/>
              </a:rPr>
              <a:t> niet </a:t>
            </a:r>
            <a:r>
              <a:rPr lang="fr-BE" dirty="0" err="1">
                <a:solidFill>
                  <a:prstClr val="black"/>
                </a:solidFill>
                <a:latin typeface="Calibri"/>
              </a:rPr>
              <a:t>kunnen</a:t>
            </a:r>
            <a:r>
              <a:rPr lang="fr-BE" dirty="0">
                <a:solidFill>
                  <a:prstClr val="black"/>
                </a:solidFill>
                <a:latin typeface="Calibri"/>
              </a:rPr>
              <a:t> </a:t>
            </a:r>
            <a:r>
              <a:rPr lang="fr-BE" dirty="0" err="1">
                <a:solidFill>
                  <a:prstClr val="black"/>
                </a:solidFill>
                <a:latin typeface="Calibri"/>
              </a:rPr>
              <a:t>handelen</a:t>
            </a:r>
            <a:r>
              <a:rPr lang="fr-BE" dirty="0">
                <a:solidFill>
                  <a:prstClr val="black"/>
                </a:solidFill>
                <a:latin typeface="Calibri"/>
              </a:rPr>
              <a:t>… </a:t>
            </a:r>
            <a:r>
              <a:rPr lang="fr-BE" dirty="0" err="1">
                <a:solidFill>
                  <a:prstClr val="black"/>
                </a:solidFill>
                <a:latin typeface="Calibri"/>
              </a:rPr>
              <a:t>belangrijk</a:t>
            </a:r>
            <a:r>
              <a:rPr lang="fr-BE" dirty="0">
                <a:solidFill>
                  <a:prstClr val="black"/>
                </a:solidFill>
                <a:latin typeface="Calibri"/>
              </a:rPr>
              <a:t> in het </a:t>
            </a:r>
            <a:r>
              <a:rPr lang="fr-BE" dirty="0" err="1">
                <a:solidFill>
                  <a:prstClr val="black"/>
                </a:solidFill>
                <a:latin typeface="Calibri"/>
              </a:rPr>
              <a:t>kader</a:t>
            </a:r>
            <a:r>
              <a:rPr lang="fr-BE" dirty="0">
                <a:solidFill>
                  <a:prstClr val="black"/>
                </a:solidFill>
                <a:latin typeface="Calibri"/>
              </a:rPr>
              <a:t> van </a:t>
            </a:r>
            <a:r>
              <a:rPr lang="fr-BE" dirty="0" err="1">
                <a:solidFill>
                  <a:prstClr val="black"/>
                </a:solidFill>
                <a:latin typeface="Calibri"/>
              </a:rPr>
              <a:t>successieplanning</a:t>
            </a:r>
            <a:r>
              <a:rPr lang="fr-BE" dirty="0">
                <a:solidFill>
                  <a:prstClr val="black"/>
                </a:solidFill>
                <a:latin typeface="Calibri"/>
              </a:rPr>
              <a:t>! </a:t>
            </a:r>
          </a:p>
        </p:txBody>
      </p:sp>
      <p:sp>
        <p:nvSpPr>
          <p:cNvPr id="7" name="Rectangle 6"/>
          <p:cNvSpPr/>
          <p:nvPr/>
        </p:nvSpPr>
        <p:spPr>
          <a:xfrm>
            <a:off x="10257905" y="5925134"/>
            <a:ext cx="165254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504" y="6042026"/>
            <a:ext cx="1375942" cy="589176"/>
          </a:xfrm>
          <a:prstGeom prst="rect">
            <a:avLst/>
          </a:prstGeom>
        </p:spPr>
      </p:pic>
    </p:spTree>
    <p:extLst>
      <p:ext uri="{BB962C8B-B14F-4D97-AF65-F5344CB8AC3E}">
        <p14:creationId xmlns:p14="http://schemas.microsoft.com/office/powerpoint/2010/main" val="1217365397"/>
      </p:ext>
    </p:extLst>
  </p:cSld>
  <p:clrMapOvr>
    <a:masterClrMapping/>
  </p:clrMapOvr>
</p:sld>
</file>

<file path=ppt/theme/theme1.xml><?xml version="1.0" encoding="utf-8"?>
<a:theme xmlns:a="http://schemas.openxmlformats.org/drawingml/2006/main" name="Thème Office">
  <a:themeElements>
    <a:clrScheme name="Fednot">
      <a:dk1>
        <a:sysClr val="windowText" lastClr="000000"/>
      </a:dk1>
      <a:lt1>
        <a:sysClr val="window" lastClr="FFFFFF"/>
      </a:lt1>
      <a:dk2>
        <a:srgbClr val="575757"/>
      </a:dk2>
      <a:lt2>
        <a:srgbClr val="90B6CB"/>
      </a:lt2>
      <a:accent1>
        <a:srgbClr val="90B6CB"/>
      </a:accent1>
      <a:accent2>
        <a:srgbClr val="7E226E"/>
      </a:accent2>
      <a:accent3>
        <a:srgbClr val="006A94"/>
      </a:accent3>
      <a:accent4>
        <a:srgbClr val="A2A422"/>
      </a:accent4>
      <a:accent5>
        <a:srgbClr val="272A5F"/>
      </a:accent5>
      <a:accent6>
        <a:srgbClr val="C9366F"/>
      </a:accent6>
      <a:hlink>
        <a:srgbClr val="FF0000"/>
      </a:hlink>
      <a:folHlink>
        <a:srgbClr val="00B05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not template 201610.potx" id="{EB313235-2BCB-40D8-8743-5DD5E6400204}" vid="{4F0973BB-4D7E-4EDB-90ED-34787F220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Fednot template 201610</Template>
  <TotalTime>2031</TotalTime>
  <Words>1890</Words>
  <Application>Microsoft Office PowerPoint</Application>
  <PresentationFormat>Breedbeeld</PresentationFormat>
  <Paragraphs>155</Paragraphs>
  <Slides>34</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Arial</vt:lpstr>
      <vt:lpstr>Calibri</vt:lpstr>
      <vt:lpstr>Calibri Light</vt:lpstr>
      <vt:lpstr>Tahoma</vt:lpstr>
      <vt:lpstr>Verdana</vt:lpstr>
      <vt:lpstr>Wingdings</vt:lpstr>
      <vt:lpstr>Thème Office</vt:lpstr>
      <vt:lpstr>Successieplanning, erfrecht en zorgvolmacht Zaterdag 07 februari 2026  Dominicanessenklooster Herne</vt:lpstr>
      <vt:lpstr>    Nu zorgen voor later  Successieplanning, erfrecht en de zorgvolmacht  Jonas Boschmans                         </vt:lpstr>
      <vt:lpstr>1. De zorgvolmacht </vt:lpstr>
      <vt:lpstr>In cijfers </vt:lpstr>
      <vt:lpstr>Om te beginnen… </vt:lpstr>
      <vt:lpstr>Wat als iemand ‘wilsonbekwaam’ wordt?</vt:lpstr>
      <vt:lpstr>Wanneer wordt iemand onder bewind geplaatst en dus ‘gerechterlijk’ beschermd’? </vt:lpstr>
      <vt:lpstr>Wat is een ‘zorgvolmacht?’ </vt:lpstr>
      <vt:lpstr>Wat is een ‘zorgvolmacht?’ </vt:lpstr>
      <vt:lpstr>Doel</vt:lpstr>
      <vt:lpstr>Welke handelingen worden in een zorgvolmacht beschreven? </vt:lpstr>
      <vt:lpstr>Een zorgvolmacht kan dus enkel opgesteld worden op het moment dat men nog wilsbekwaam is!</vt:lpstr>
      <vt:lpstr>Wanneer treedt de zorgvolmacht ‘in werking?’ </vt:lpstr>
      <vt:lpstr>Zorgvolmacht ≠ gewone volmacht </vt:lpstr>
      <vt:lpstr>De zorgvolmacht: uitwerking na wilsonbekwaamheid</vt:lpstr>
      <vt:lpstr>Een lasthebber of lasthebbers aanstellen</vt:lpstr>
      <vt:lpstr>Buitengerechterlijke bescherming? </vt:lpstr>
      <vt:lpstr>EINDE van de zorgvolmacht </vt:lpstr>
      <vt:lpstr>Zorgvolmacht - voorzorg</vt:lpstr>
      <vt:lpstr>Een zorgvolmacht in het kader van successieplanning? </vt:lpstr>
      <vt:lpstr>Voorbeeld</vt:lpstr>
      <vt:lpstr>Een zorgvolmacht in het kader van successieplanning? </vt:lpstr>
      <vt:lpstr>PowerPoint-presentatie</vt:lpstr>
      <vt:lpstr>1. Mijn echtgeno(o)t(e)</vt:lpstr>
      <vt:lpstr>PowerPoint-presentatie</vt:lpstr>
      <vt:lpstr>PowerPoint-presentatie</vt:lpstr>
      <vt:lpstr>2. De kinderen</vt:lpstr>
      <vt:lpstr>PowerPoint-presentatie</vt:lpstr>
      <vt:lpstr>3. Zonder kinderen</vt:lpstr>
      <vt:lpstr>Successieplanning</vt:lpstr>
      <vt:lpstr>Tarieven erfbelasting in Vlaanderen</vt:lpstr>
      <vt:lpstr>PowerPoint-presentatie</vt:lpstr>
      <vt:lpstr>PowerPoint-presentatie</vt:lpstr>
      <vt:lpstr> Vragen?   Wil je meer informatie over huwen, erven, schenken, ondernemen en nog zoveel meer?   Neem dan een kijkje op                                           www.notariaatherne.be    </vt:lpstr>
    </vt:vector>
  </TitlesOfParts>
  <Company>FRNB / KFBN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Blackadder &amp; Baldrick</dc:title>
  <dc:creator>Sandra Ichtertz</dc:creator>
  <cp:lastModifiedBy>Notaris Jonas Boschmans</cp:lastModifiedBy>
  <cp:revision>114</cp:revision>
  <cp:lastPrinted>2019-10-22T15:18:31Z</cp:lastPrinted>
  <dcterms:created xsi:type="dcterms:W3CDTF">2016-11-07T13:48:40Z</dcterms:created>
  <dcterms:modified xsi:type="dcterms:W3CDTF">2026-02-02T11:41:24Z</dcterms:modified>
</cp:coreProperties>
</file>